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1" r:id="rId5"/>
    <p:sldId id="262" r:id="rId6"/>
    <p:sldId id="273" r:id="rId7"/>
    <p:sldId id="259" r:id="rId8"/>
    <p:sldId id="260" r:id="rId9"/>
    <p:sldId id="264" r:id="rId10"/>
    <p:sldId id="263" r:id="rId11"/>
    <p:sldId id="265" r:id="rId12"/>
    <p:sldId id="274" r:id="rId13"/>
    <p:sldId id="278" r:id="rId14"/>
    <p:sldId id="269" r:id="rId15"/>
    <p:sldId id="280" r:id="rId16"/>
    <p:sldId id="281" r:id="rId17"/>
    <p:sldId id="286" r:id="rId18"/>
    <p:sldId id="270" r:id="rId19"/>
    <p:sldId id="271" r:id="rId20"/>
    <p:sldId id="272" r:id="rId21"/>
    <p:sldId id="267" r:id="rId22"/>
    <p:sldId id="284"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an Gronlie" userId="c75ab009-67eb-41aa-81a2-3918fac7cb13" providerId="ADAL" clId="{A78FD1EB-5D76-5C46-ACF4-6CB6BAC5CA63}"/>
    <pc:docChg chg="modSld">
      <pc:chgData name="Sian Gronlie" userId="c75ab009-67eb-41aa-81a2-3918fac7cb13" providerId="ADAL" clId="{A78FD1EB-5D76-5C46-ACF4-6CB6BAC5CA63}" dt="2024-10-17T08:10:30.639" v="44" actId="20577"/>
      <pc:docMkLst>
        <pc:docMk/>
      </pc:docMkLst>
      <pc:sldChg chg="modSp">
        <pc:chgData name="Sian Gronlie" userId="c75ab009-67eb-41aa-81a2-3918fac7cb13" providerId="ADAL" clId="{A78FD1EB-5D76-5C46-ACF4-6CB6BAC5CA63}" dt="2024-10-17T08:10:30.639" v="44" actId="20577"/>
        <pc:sldMkLst>
          <pc:docMk/>
          <pc:sldMk cId="767845528" sldId="256"/>
        </pc:sldMkLst>
        <pc:spChg chg="mod">
          <ac:chgData name="Sian Gronlie" userId="c75ab009-67eb-41aa-81a2-3918fac7cb13" providerId="ADAL" clId="{A78FD1EB-5D76-5C46-ACF4-6CB6BAC5CA63}" dt="2024-10-17T08:10:30.639" v="44" actId="20577"/>
          <ac:spMkLst>
            <pc:docMk/>
            <pc:sldMk cId="767845528" sldId="256"/>
            <ac:spMk id="2" creationId="{AAE7B884-4355-A246-87B4-6CB2A3E002D8}"/>
          </ac:spMkLst>
        </pc:spChg>
      </pc:sldChg>
      <pc:sldChg chg="modSp">
        <pc:chgData name="Sian Gronlie" userId="c75ab009-67eb-41aa-81a2-3918fac7cb13" providerId="ADAL" clId="{A78FD1EB-5D76-5C46-ACF4-6CB6BAC5CA63}" dt="2024-10-15T09:35:11.383" v="42" actId="20577"/>
        <pc:sldMkLst>
          <pc:docMk/>
          <pc:sldMk cId="2074310271" sldId="285"/>
        </pc:sldMkLst>
        <pc:spChg chg="mod">
          <ac:chgData name="Sian Gronlie" userId="c75ab009-67eb-41aa-81a2-3918fac7cb13" providerId="ADAL" clId="{A78FD1EB-5D76-5C46-ACF4-6CB6BAC5CA63}" dt="2024-10-15T09:35:11.383" v="42" actId="20577"/>
          <ac:spMkLst>
            <pc:docMk/>
            <pc:sldMk cId="2074310271" sldId="285"/>
            <ac:spMk id="10" creationId="{BEF536AD-EAA4-4847-9CC2-31D3B966F105}"/>
          </ac:spMkLst>
        </pc:spChg>
      </pc:sldChg>
      <pc:sldChg chg="modNotesTx">
        <pc:chgData name="Sian Gronlie" userId="c75ab009-67eb-41aa-81a2-3918fac7cb13" providerId="ADAL" clId="{A78FD1EB-5D76-5C46-ACF4-6CB6BAC5CA63}" dt="2024-10-15T09:34:50.435" v="25" actId="20577"/>
        <pc:sldMkLst>
          <pc:docMk/>
          <pc:sldMk cId="582204685"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71C84-41B4-7F43-9E91-015416455E60}" type="datetimeFigureOut">
              <a:rPr lang="en-GB" smtClean="0"/>
              <a:t>17/10/2024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C34A4-5BAD-0145-A167-5AFCC8331EA9}" type="slidenum">
              <a:rPr lang="en-GB" smtClean="0"/>
              <a:t>‹#›</a:t>
            </a:fld>
            <a:endParaRPr lang="en-GB"/>
          </a:p>
        </p:txBody>
      </p:sp>
    </p:spTree>
    <p:extLst>
      <p:ext uri="{BB962C8B-B14F-4D97-AF65-F5344CB8AC3E}">
        <p14:creationId xmlns:p14="http://schemas.microsoft.com/office/powerpoint/2010/main" val="2827980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Domesday Stone, Lindisfarne Priory, 9</a:t>
            </a:r>
            <a:r>
              <a:rPr lang="en-GB" baseline="30000" dirty="0"/>
              <a:t>th</a:t>
            </a:r>
            <a:r>
              <a:rPr lang="en-GB" dirty="0"/>
              <a:t> century, Attack on Lindisfarne, 793</a:t>
            </a:r>
          </a:p>
        </p:txBody>
      </p:sp>
      <p:sp>
        <p:nvSpPr>
          <p:cNvPr id="4" name="Slide Number Placeholder 3"/>
          <p:cNvSpPr>
            <a:spLocks noGrp="1"/>
          </p:cNvSpPr>
          <p:nvPr>
            <p:ph type="sldNum" sz="quarter" idx="5"/>
          </p:nvPr>
        </p:nvSpPr>
        <p:spPr/>
        <p:txBody>
          <a:bodyPr/>
          <a:lstStyle/>
          <a:p>
            <a:fld id="{0FEC34A4-5BAD-0145-A167-5AFCC8331EA9}" type="slidenum">
              <a:rPr lang="en-GB" smtClean="0"/>
              <a:t>2</a:t>
            </a:fld>
            <a:endParaRPr lang="en-GB"/>
          </a:p>
        </p:txBody>
      </p:sp>
    </p:spTree>
    <p:extLst>
      <p:ext uri="{BB962C8B-B14F-4D97-AF65-F5344CB8AC3E}">
        <p14:creationId xmlns:p14="http://schemas.microsoft.com/office/powerpoint/2010/main" val="148282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Battle of Maldon</a:t>
            </a:r>
          </a:p>
        </p:txBody>
      </p:sp>
      <p:sp>
        <p:nvSpPr>
          <p:cNvPr id="4" name="Slide Number Placeholder 3"/>
          <p:cNvSpPr>
            <a:spLocks noGrp="1"/>
          </p:cNvSpPr>
          <p:nvPr>
            <p:ph type="sldNum" sz="quarter" idx="5"/>
          </p:nvPr>
        </p:nvSpPr>
        <p:spPr/>
        <p:txBody>
          <a:bodyPr/>
          <a:lstStyle/>
          <a:p>
            <a:fld id="{0FEC34A4-5BAD-0145-A167-5AFCC8331EA9}" type="slidenum">
              <a:rPr lang="en-GB" smtClean="0"/>
              <a:t>13</a:t>
            </a:fld>
            <a:endParaRPr lang="en-GB"/>
          </a:p>
        </p:txBody>
      </p:sp>
    </p:spTree>
    <p:extLst>
      <p:ext uri="{BB962C8B-B14F-4D97-AF65-F5344CB8AC3E}">
        <p14:creationId xmlns:p14="http://schemas.microsoft.com/office/powerpoint/2010/main" val="2979088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Lerje</a:t>
            </a:r>
            <a:r>
              <a:rPr lang="en-GB" dirty="0"/>
              <a:t>, Denmark</a:t>
            </a:r>
          </a:p>
        </p:txBody>
      </p:sp>
      <p:sp>
        <p:nvSpPr>
          <p:cNvPr id="4" name="Slide Number Placeholder 3"/>
          <p:cNvSpPr>
            <a:spLocks noGrp="1"/>
          </p:cNvSpPr>
          <p:nvPr>
            <p:ph type="sldNum" sz="quarter" idx="5"/>
          </p:nvPr>
        </p:nvSpPr>
        <p:spPr/>
        <p:txBody>
          <a:bodyPr/>
          <a:lstStyle/>
          <a:p>
            <a:fld id="{0FEC34A4-5BAD-0145-A167-5AFCC8331EA9}" type="slidenum">
              <a:rPr lang="en-GB" smtClean="0"/>
              <a:t>17</a:t>
            </a:fld>
            <a:endParaRPr lang="en-GB"/>
          </a:p>
        </p:txBody>
      </p:sp>
    </p:spTree>
    <p:extLst>
      <p:ext uri="{BB962C8B-B14F-4D97-AF65-F5344CB8AC3E}">
        <p14:creationId xmlns:p14="http://schemas.microsoft.com/office/powerpoint/2010/main" val="2260549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Andy Orchard, A Critical Companion to Beowulf. Usual sort of map that accompanies the poem, but very much modern understanding of Scandinavia. </a:t>
            </a:r>
          </a:p>
        </p:txBody>
      </p:sp>
      <p:sp>
        <p:nvSpPr>
          <p:cNvPr id="4" name="Slide Number Placeholder 3"/>
          <p:cNvSpPr>
            <a:spLocks noGrp="1"/>
          </p:cNvSpPr>
          <p:nvPr>
            <p:ph type="sldNum" sz="quarter" idx="5"/>
          </p:nvPr>
        </p:nvSpPr>
        <p:spPr/>
        <p:txBody>
          <a:bodyPr/>
          <a:lstStyle/>
          <a:p>
            <a:fld id="{0FEC34A4-5BAD-0145-A167-5AFCC8331EA9}" type="slidenum">
              <a:rPr lang="en-GB" smtClean="0"/>
              <a:t>18</a:t>
            </a:fld>
            <a:endParaRPr lang="en-GB"/>
          </a:p>
        </p:txBody>
      </p:sp>
    </p:spTree>
    <p:extLst>
      <p:ext uri="{BB962C8B-B14F-4D97-AF65-F5344CB8AC3E}">
        <p14:creationId xmlns:p14="http://schemas.microsoft.com/office/powerpoint/2010/main" val="3082985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Cotton Tiberius map, dating to c. 995-1050, in copy of Priscian’s </a:t>
            </a:r>
            <a:r>
              <a:rPr lang="en-GB" dirty="0" err="1"/>
              <a:t>Pereegesis</a:t>
            </a:r>
            <a:r>
              <a:rPr lang="en-GB" dirty="0"/>
              <a:t>. Cotton MS Tiberius B.5, fol. 56</a:t>
            </a:r>
          </a:p>
        </p:txBody>
      </p:sp>
      <p:sp>
        <p:nvSpPr>
          <p:cNvPr id="4" name="Slide Number Placeholder 3"/>
          <p:cNvSpPr>
            <a:spLocks noGrp="1"/>
          </p:cNvSpPr>
          <p:nvPr>
            <p:ph type="sldNum" sz="quarter" idx="5"/>
          </p:nvPr>
        </p:nvSpPr>
        <p:spPr/>
        <p:txBody>
          <a:bodyPr/>
          <a:lstStyle/>
          <a:p>
            <a:fld id="{0FEC34A4-5BAD-0145-A167-5AFCC8331EA9}" type="slidenum">
              <a:rPr lang="en-GB" smtClean="0"/>
              <a:t>19</a:t>
            </a:fld>
            <a:endParaRPr lang="en-GB"/>
          </a:p>
        </p:txBody>
      </p:sp>
    </p:spTree>
    <p:extLst>
      <p:ext uri="{BB962C8B-B14F-4D97-AF65-F5344CB8AC3E}">
        <p14:creationId xmlns:p14="http://schemas.microsoft.com/office/powerpoint/2010/main" val="160443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Hiatt – Beowulf is about regional identity peripherality, exile, not homelands</a:t>
            </a:r>
          </a:p>
        </p:txBody>
      </p:sp>
      <p:sp>
        <p:nvSpPr>
          <p:cNvPr id="4" name="Slide Number Placeholder 3"/>
          <p:cNvSpPr>
            <a:spLocks noGrp="1"/>
          </p:cNvSpPr>
          <p:nvPr>
            <p:ph type="sldNum" sz="quarter" idx="5"/>
          </p:nvPr>
        </p:nvSpPr>
        <p:spPr/>
        <p:txBody>
          <a:bodyPr/>
          <a:lstStyle/>
          <a:p>
            <a:fld id="{0FEC34A4-5BAD-0145-A167-5AFCC8331EA9}" type="slidenum">
              <a:rPr lang="en-GB" smtClean="0"/>
              <a:t>20</a:t>
            </a:fld>
            <a:endParaRPr lang="en-GB"/>
          </a:p>
        </p:txBody>
      </p:sp>
    </p:spTree>
    <p:extLst>
      <p:ext uri="{BB962C8B-B14F-4D97-AF65-F5344CB8AC3E}">
        <p14:creationId xmlns:p14="http://schemas.microsoft.com/office/powerpoint/2010/main" val="747481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Beowulf</a:t>
            </a:r>
          </a:p>
        </p:txBody>
      </p:sp>
      <p:sp>
        <p:nvSpPr>
          <p:cNvPr id="4" name="Slide Number Placeholder 3"/>
          <p:cNvSpPr>
            <a:spLocks noGrp="1"/>
          </p:cNvSpPr>
          <p:nvPr>
            <p:ph type="sldNum" sz="quarter" idx="5"/>
          </p:nvPr>
        </p:nvSpPr>
        <p:spPr/>
        <p:txBody>
          <a:bodyPr/>
          <a:lstStyle/>
          <a:p>
            <a:fld id="{0FEC34A4-5BAD-0145-A167-5AFCC8331EA9}" type="slidenum">
              <a:rPr lang="en-GB" smtClean="0"/>
              <a:t>21</a:t>
            </a:fld>
            <a:endParaRPr lang="en-GB"/>
          </a:p>
        </p:txBody>
      </p:sp>
    </p:spTree>
    <p:extLst>
      <p:ext uri="{BB962C8B-B14F-4D97-AF65-F5344CB8AC3E}">
        <p14:creationId xmlns:p14="http://schemas.microsoft.com/office/powerpoint/2010/main" val="390483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Beowulf</a:t>
            </a:r>
          </a:p>
        </p:txBody>
      </p:sp>
      <p:sp>
        <p:nvSpPr>
          <p:cNvPr id="4" name="Slide Number Placeholder 3"/>
          <p:cNvSpPr>
            <a:spLocks noGrp="1"/>
          </p:cNvSpPr>
          <p:nvPr>
            <p:ph type="sldNum" sz="quarter" idx="5"/>
          </p:nvPr>
        </p:nvSpPr>
        <p:spPr/>
        <p:txBody>
          <a:bodyPr/>
          <a:lstStyle/>
          <a:p>
            <a:fld id="{0FEC34A4-5BAD-0145-A167-5AFCC8331EA9}" type="slidenum">
              <a:rPr lang="en-GB" smtClean="0"/>
              <a:t>22</a:t>
            </a:fld>
            <a:endParaRPr lang="en-GB"/>
          </a:p>
        </p:txBody>
      </p:sp>
    </p:spTree>
    <p:extLst>
      <p:ext uri="{BB962C8B-B14F-4D97-AF65-F5344CB8AC3E}">
        <p14:creationId xmlns:p14="http://schemas.microsoft.com/office/powerpoint/2010/main" val="230261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Beowulf</a:t>
            </a:r>
          </a:p>
        </p:txBody>
      </p:sp>
      <p:sp>
        <p:nvSpPr>
          <p:cNvPr id="4" name="Slide Number Placeholder 3"/>
          <p:cNvSpPr>
            <a:spLocks noGrp="1"/>
          </p:cNvSpPr>
          <p:nvPr>
            <p:ph type="sldNum" sz="quarter" idx="5"/>
          </p:nvPr>
        </p:nvSpPr>
        <p:spPr/>
        <p:txBody>
          <a:bodyPr/>
          <a:lstStyle/>
          <a:p>
            <a:fld id="{0FEC34A4-5BAD-0145-A167-5AFCC8331EA9}" type="slidenum">
              <a:rPr lang="en-GB" smtClean="0"/>
              <a:t>23</a:t>
            </a:fld>
            <a:endParaRPr lang="en-GB"/>
          </a:p>
        </p:txBody>
      </p:sp>
    </p:spTree>
    <p:extLst>
      <p:ext uri="{BB962C8B-B14F-4D97-AF65-F5344CB8AC3E}">
        <p14:creationId xmlns:p14="http://schemas.microsoft.com/office/powerpoint/2010/main" val="4242285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Battle of Stamford Bridge, from Life of King Edward the Confessor, Cambridge, Cambridge University Library, Ee.3.59 fol. 32v, c. 1250-60. 1066</a:t>
            </a:r>
          </a:p>
        </p:txBody>
      </p:sp>
      <p:sp>
        <p:nvSpPr>
          <p:cNvPr id="4" name="Slide Number Placeholder 3"/>
          <p:cNvSpPr>
            <a:spLocks noGrp="1"/>
          </p:cNvSpPr>
          <p:nvPr>
            <p:ph type="sldNum" sz="quarter" idx="5"/>
          </p:nvPr>
        </p:nvSpPr>
        <p:spPr/>
        <p:txBody>
          <a:bodyPr/>
          <a:lstStyle/>
          <a:p>
            <a:fld id="{0FEC34A4-5BAD-0145-A167-5AFCC8331EA9}" type="slidenum">
              <a:rPr lang="en-GB" smtClean="0"/>
              <a:t>3</a:t>
            </a:fld>
            <a:endParaRPr lang="en-GB"/>
          </a:p>
        </p:txBody>
      </p:sp>
    </p:spTree>
    <p:extLst>
      <p:ext uri="{BB962C8B-B14F-4D97-AF65-F5344CB8AC3E}">
        <p14:creationId xmlns:p14="http://schemas.microsoft.com/office/powerpoint/2010/main" val="1281970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Martyrdom of St Edmund, Morgan Library MS M 736, fol. 14r. Martyrdom of St Edmund in 870. </a:t>
            </a:r>
          </a:p>
        </p:txBody>
      </p:sp>
      <p:sp>
        <p:nvSpPr>
          <p:cNvPr id="4" name="Slide Number Placeholder 3"/>
          <p:cNvSpPr>
            <a:spLocks noGrp="1"/>
          </p:cNvSpPr>
          <p:nvPr>
            <p:ph type="sldNum" sz="quarter" idx="5"/>
          </p:nvPr>
        </p:nvSpPr>
        <p:spPr/>
        <p:txBody>
          <a:bodyPr/>
          <a:lstStyle/>
          <a:p>
            <a:fld id="{0FEC34A4-5BAD-0145-A167-5AFCC8331EA9}" type="slidenum">
              <a:rPr lang="en-GB" smtClean="0"/>
              <a:t>4</a:t>
            </a:fld>
            <a:endParaRPr lang="en-GB"/>
          </a:p>
        </p:txBody>
      </p:sp>
    </p:spTree>
    <p:extLst>
      <p:ext uri="{BB962C8B-B14F-4D97-AF65-F5344CB8AC3E}">
        <p14:creationId xmlns:p14="http://schemas.microsoft.com/office/powerpoint/2010/main" val="2884815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1002 St Brice’s Day massacre or Oxford massacre. Site found in St John’s College in 2008 under Kendrew Quad, men aged between 16 and 25, victims of violence. Probably recent arrivals because one has been identified as half-brother of skeleton found in Denmark. Recent travel between them. </a:t>
            </a:r>
          </a:p>
        </p:txBody>
      </p:sp>
      <p:sp>
        <p:nvSpPr>
          <p:cNvPr id="4" name="Slide Number Placeholder 3"/>
          <p:cNvSpPr>
            <a:spLocks noGrp="1"/>
          </p:cNvSpPr>
          <p:nvPr>
            <p:ph type="sldNum" sz="quarter" idx="5"/>
          </p:nvPr>
        </p:nvSpPr>
        <p:spPr/>
        <p:txBody>
          <a:bodyPr/>
          <a:lstStyle/>
          <a:p>
            <a:fld id="{0FEC34A4-5BAD-0145-A167-5AFCC8331EA9}" type="slidenum">
              <a:rPr lang="en-GB" smtClean="0"/>
              <a:t>6</a:t>
            </a:fld>
            <a:endParaRPr lang="en-GB"/>
          </a:p>
        </p:txBody>
      </p:sp>
    </p:spTree>
    <p:extLst>
      <p:ext uri="{BB962C8B-B14F-4D97-AF65-F5344CB8AC3E}">
        <p14:creationId xmlns:p14="http://schemas.microsoft.com/office/powerpoint/2010/main" val="398528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Minster, Liber vitae, c. 1031. Reign of King Cnut, 1016-1035</a:t>
            </a:r>
          </a:p>
        </p:txBody>
      </p:sp>
      <p:sp>
        <p:nvSpPr>
          <p:cNvPr id="4" name="Slide Number Placeholder 3"/>
          <p:cNvSpPr>
            <a:spLocks noGrp="1"/>
          </p:cNvSpPr>
          <p:nvPr>
            <p:ph type="sldNum" sz="quarter" idx="5"/>
          </p:nvPr>
        </p:nvSpPr>
        <p:spPr/>
        <p:txBody>
          <a:bodyPr/>
          <a:lstStyle/>
          <a:p>
            <a:fld id="{0FEC34A4-5BAD-0145-A167-5AFCC8331EA9}" type="slidenum">
              <a:rPr lang="en-GB" smtClean="0"/>
              <a:t>7</a:t>
            </a:fld>
            <a:endParaRPr lang="en-GB"/>
          </a:p>
        </p:txBody>
      </p:sp>
    </p:spTree>
    <p:extLst>
      <p:ext uri="{BB962C8B-B14F-4D97-AF65-F5344CB8AC3E}">
        <p14:creationId xmlns:p14="http://schemas.microsoft.com/office/powerpoint/2010/main" val="250499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Susan Oosthuizen’s book, The Emergence of the English. The North Sea as one cultural area, Red dots are IKEA stores. Cat </a:t>
            </a:r>
            <a:r>
              <a:rPr lang="en-GB" dirty="0" err="1"/>
              <a:t>Jarman</a:t>
            </a:r>
            <a:r>
              <a:rPr lang="en-GB" dirty="0"/>
              <a:t>, The River Kings -</a:t>
            </a:r>
          </a:p>
        </p:txBody>
      </p:sp>
      <p:sp>
        <p:nvSpPr>
          <p:cNvPr id="4" name="Slide Number Placeholder 3"/>
          <p:cNvSpPr>
            <a:spLocks noGrp="1"/>
          </p:cNvSpPr>
          <p:nvPr>
            <p:ph type="sldNum" sz="quarter" idx="5"/>
          </p:nvPr>
        </p:nvSpPr>
        <p:spPr/>
        <p:txBody>
          <a:bodyPr/>
          <a:lstStyle/>
          <a:p>
            <a:fld id="{0FEC34A4-5BAD-0145-A167-5AFCC8331EA9}" type="slidenum">
              <a:rPr lang="en-GB" smtClean="0"/>
              <a:t>8</a:t>
            </a:fld>
            <a:endParaRPr lang="en-GB"/>
          </a:p>
        </p:txBody>
      </p:sp>
    </p:spTree>
    <p:extLst>
      <p:ext uri="{BB962C8B-B14F-4D97-AF65-F5344CB8AC3E}">
        <p14:creationId xmlns:p14="http://schemas.microsoft.com/office/powerpoint/2010/main" val="188627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Place-names: names in –by, -Thorpe, -thwaite (Miss Satterthwaite). York and the Five Boroughs. </a:t>
            </a:r>
            <a:r>
              <a:rPr lang="en-GB" dirty="0" err="1"/>
              <a:t>Miklegate</a:t>
            </a:r>
            <a:r>
              <a:rPr lang="en-GB" dirty="0"/>
              <a:t> in York (gate: ON </a:t>
            </a:r>
            <a:r>
              <a:rPr lang="en-GB" dirty="0" err="1"/>
              <a:t>gata</a:t>
            </a:r>
            <a:r>
              <a:rPr lang="en-GB" dirty="0"/>
              <a:t>, street). Main Street.  </a:t>
            </a:r>
          </a:p>
        </p:txBody>
      </p:sp>
      <p:sp>
        <p:nvSpPr>
          <p:cNvPr id="4" name="Slide Number Placeholder 3"/>
          <p:cNvSpPr>
            <a:spLocks noGrp="1"/>
          </p:cNvSpPr>
          <p:nvPr>
            <p:ph type="sldNum" sz="quarter" idx="5"/>
          </p:nvPr>
        </p:nvSpPr>
        <p:spPr/>
        <p:txBody>
          <a:bodyPr/>
          <a:lstStyle/>
          <a:p>
            <a:fld id="{0FEC34A4-5BAD-0145-A167-5AFCC8331EA9}" type="slidenum">
              <a:rPr lang="en-GB" smtClean="0"/>
              <a:t>9</a:t>
            </a:fld>
            <a:endParaRPr lang="en-GB"/>
          </a:p>
        </p:txBody>
      </p:sp>
    </p:spTree>
    <p:extLst>
      <p:ext uri="{BB962C8B-B14F-4D97-AF65-F5344CB8AC3E}">
        <p14:creationId xmlns:p14="http://schemas.microsoft.com/office/powerpoint/2010/main" val="2759915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Language – Old Norse loan words. OED, entry for ‘they’, etymology</a:t>
            </a:r>
          </a:p>
          <a:p>
            <a:r>
              <a:rPr lang="en-GB" dirty="0"/>
              <a:t>Words – ransack, scare, die; fellow, ugly, window, knife, skirt, sky, ‘they, their, them’ (</a:t>
            </a:r>
            <a:r>
              <a:rPr lang="en-GB" dirty="0" err="1"/>
              <a:t>hie</a:t>
            </a:r>
            <a:r>
              <a:rPr lang="en-GB" dirty="0"/>
              <a:t>). Northern dialects: nay, lass, </a:t>
            </a:r>
            <a:r>
              <a:rPr lang="en-GB" dirty="0" err="1"/>
              <a:t>attle</a:t>
            </a:r>
            <a:r>
              <a:rPr lang="en-GB" dirty="0"/>
              <a:t> (intend), </a:t>
            </a:r>
            <a:r>
              <a:rPr lang="en-GB" dirty="0" err="1"/>
              <a:t>laik</a:t>
            </a:r>
            <a:r>
              <a:rPr lang="en-GB" dirty="0"/>
              <a:t> (play), </a:t>
            </a:r>
            <a:r>
              <a:rPr lang="en-GB" dirty="0" err="1"/>
              <a:t>mun</a:t>
            </a:r>
            <a:r>
              <a:rPr lang="en-GB" dirty="0"/>
              <a:t> (will). </a:t>
            </a:r>
          </a:p>
          <a:p>
            <a:r>
              <a:rPr lang="en-GB" dirty="0"/>
              <a:t>Many loans date to after 1100 because of language death. </a:t>
            </a:r>
          </a:p>
        </p:txBody>
      </p:sp>
      <p:sp>
        <p:nvSpPr>
          <p:cNvPr id="4" name="Slide Number Placeholder 3"/>
          <p:cNvSpPr>
            <a:spLocks noGrp="1"/>
          </p:cNvSpPr>
          <p:nvPr>
            <p:ph type="sldNum" sz="quarter" idx="5"/>
          </p:nvPr>
        </p:nvSpPr>
        <p:spPr/>
        <p:txBody>
          <a:bodyPr/>
          <a:lstStyle/>
          <a:p>
            <a:fld id="{0FEC34A4-5BAD-0145-A167-5AFCC8331EA9}" type="slidenum">
              <a:rPr lang="en-GB" smtClean="0"/>
              <a:t>10</a:t>
            </a:fld>
            <a:endParaRPr lang="en-GB"/>
          </a:p>
        </p:txBody>
      </p:sp>
    </p:spTree>
    <p:extLst>
      <p:ext uri="{BB962C8B-B14F-4D97-AF65-F5344CB8AC3E}">
        <p14:creationId xmlns:p14="http://schemas.microsoft.com/office/powerpoint/2010/main" val="302826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Visual Culture – </a:t>
            </a:r>
            <a:r>
              <a:rPr lang="en-GB" dirty="0" err="1"/>
              <a:t>archaelogy</a:t>
            </a:r>
            <a:r>
              <a:rPr lang="en-GB" dirty="0"/>
              <a:t>, Gosforth Cross, Cumbria. Sigurd Cross in the isle of man (Sigurd tasting the dragon’s blood): Andreas Cross 121. </a:t>
            </a:r>
          </a:p>
        </p:txBody>
      </p:sp>
      <p:sp>
        <p:nvSpPr>
          <p:cNvPr id="4" name="Slide Number Placeholder 3"/>
          <p:cNvSpPr>
            <a:spLocks noGrp="1"/>
          </p:cNvSpPr>
          <p:nvPr>
            <p:ph type="sldNum" sz="quarter" idx="5"/>
          </p:nvPr>
        </p:nvSpPr>
        <p:spPr/>
        <p:txBody>
          <a:bodyPr/>
          <a:lstStyle/>
          <a:p>
            <a:fld id="{0FEC34A4-5BAD-0145-A167-5AFCC8331EA9}" type="slidenum">
              <a:rPr lang="en-GB" smtClean="0"/>
              <a:t>11</a:t>
            </a:fld>
            <a:endParaRPr lang="en-GB"/>
          </a:p>
        </p:txBody>
      </p:sp>
    </p:spTree>
    <p:extLst>
      <p:ext uri="{BB962C8B-B14F-4D97-AF65-F5344CB8AC3E}">
        <p14:creationId xmlns:p14="http://schemas.microsoft.com/office/powerpoint/2010/main" val="2289975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89FD-8EE8-DF4E-AD45-1D7A20DBE16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613FD1B-6CB0-214F-B7E3-2C52EA375D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3FE4871-335B-1B4A-AC77-9613E0E86412}"/>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5" name="Footer Placeholder 4">
            <a:extLst>
              <a:ext uri="{FF2B5EF4-FFF2-40B4-BE49-F238E27FC236}">
                <a16:creationId xmlns:a16="http://schemas.microsoft.com/office/drawing/2014/main" id="{3F3B5EC1-AB17-854F-B1A9-ECDF863B9F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98DA42-756B-A142-A6A6-310A5E762D28}"/>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1706372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54A1-5E36-6347-882A-D2D3C8098412}"/>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AF32955B-1A42-AF4B-B173-CE55EAA8EB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F97F983-5E77-DB4D-A6E4-2F54A114862D}"/>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5" name="Footer Placeholder 4">
            <a:extLst>
              <a:ext uri="{FF2B5EF4-FFF2-40B4-BE49-F238E27FC236}">
                <a16:creationId xmlns:a16="http://schemas.microsoft.com/office/drawing/2014/main" id="{E4A8B1CC-E711-3945-A9EA-CA79D8E9FA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BCAFF0-0C26-4F40-80FA-AB3801FF83C7}"/>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17462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819F4-DF6D-4248-AD4E-15E4AC1C70B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D2BC9EF-DC38-B34B-90F3-44CB091C61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9D6A29-15FC-374A-8601-888621AC87F9}"/>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5" name="Footer Placeholder 4">
            <a:extLst>
              <a:ext uri="{FF2B5EF4-FFF2-40B4-BE49-F238E27FC236}">
                <a16:creationId xmlns:a16="http://schemas.microsoft.com/office/drawing/2014/main" id="{BFB0C573-8307-B34C-AB1E-79DCB40458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FCDBE2-08C5-0E42-B5AC-B17D1423E32B}"/>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297589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BA7E-4F52-DF47-8EA3-734F6CF20EC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05A8535-0903-314F-97B7-64C103166F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EC1AAD0-598C-914D-B8A9-B4902A30541C}"/>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5" name="Footer Placeholder 4">
            <a:extLst>
              <a:ext uri="{FF2B5EF4-FFF2-40B4-BE49-F238E27FC236}">
                <a16:creationId xmlns:a16="http://schemas.microsoft.com/office/drawing/2014/main" id="{E86D8168-BD9D-AF4A-9C2A-4AD070912F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2F1BE6-C96D-4B4C-BFB2-B77BEFFE76F2}"/>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1609907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58C7-9845-0C4E-BAA5-1C29F09F550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891C7ED-AD6D-E541-A9F5-FCDF68691E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E305D6A-5100-EE48-88A8-8508AFD3002D}"/>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5" name="Footer Placeholder 4">
            <a:extLst>
              <a:ext uri="{FF2B5EF4-FFF2-40B4-BE49-F238E27FC236}">
                <a16:creationId xmlns:a16="http://schemas.microsoft.com/office/drawing/2014/main" id="{CDAC3FE0-9DC2-AA47-87F3-5C7D147D76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7F24A1-B811-854C-9795-255090F622B4}"/>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206897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EB58-9511-3740-B92B-A18F3A54FFF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57ECF1-464D-9149-8FF4-D4B9B494243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B1D31CF-E232-7B4F-A239-89BD79D507E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BABCF7A-5DBB-B540-817E-CB4594F1871F}"/>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6" name="Footer Placeholder 5">
            <a:extLst>
              <a:ext uri="{FF2B5EF4-FFF2-40B4-BE49-F238E27FC236}">
                <a16:creationId xmlns:a16="http://schemas.microsoft.com/office/drawing/2014/main" id="{9541BAB7-E3BC-7944-97C6-0669DA6782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8CC346-C5E1-6049-8AEF-41430D00AB57}"/>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1585313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6A87-AEFB-7542-93BF-91621223197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8E352DC-87D7-1340-973E-A226B31A6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1A6736F-959B-3D41-9717-DB17F3A6CF9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5DF1D87-4285-6F4D-B27B-E7AFB78E9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2E162EA-055F-3443-BBA1-09B5F0DA4F2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8B5C17F-19FB-9443-9EE6-3521C8E54671}"/>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8" name="Footer Placeholder 7">
            <a:extLst>
              <a:ext uri="{FF2B5EF4-FFF2-40B4-BE49-F238E27FC236}">
                <a16:creationId xmlns:a16="http://schemas.microsoft.com/office/drawing/2014/main" id="{B1245DAD-6BCD-0348-A446-1AE8554BE87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47F1783-1306-7B44-8DDF-FC9215BC0A2A}"/>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3121170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94C91-0C8A-0347-9C7A-DCAF8C3F56B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9B6ED48-07D1-2343-82D2-9D2AD404EAE7}"/>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4" name="Footer Placeholder 3">
            <a:extLst>
              <a:ext uri="{FF2B5EF4-FFF2-40B4-BE49-F238E27FC236}">
                <a16:creationId xmlns:a16="http://schemas.microsoft.com/office/drawing/2014/main" id="{0576A3E4-6DDD-D944-9256-00B130987E1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58A329D-95EC-3D4E-8D30-DE9A0594CA25}"/>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205293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F9598E-0014-6442-8A85-4E9B210E6BF0}"/>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3" name="Footer Placeholder 2">
            <a:extLst>
              <a:ext uri="{FF2B5EF4-FFF2-40B4-BE49-F238E27FC236}">
                <a16:creationId xmlns:a16="http://schemas.microsoft.com/office/drawing/2014/main" id="{78A242E4-FA47-904C-B8B2-A68F4E6337A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C79FE8A-E596-F143-8CD0-535537B13D5F}"/>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299499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D7BE-D2E4-2B42-A986-FD891C1448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2F6184E-FB86-D94B-9DB1-58301610D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C648241-3E70-7343-A71B-E86B220DE7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A802B4-ADF6-7442-A6CB-36FD31643047}"/>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6" name="Footer Placeholder 5">
            <a:extLst>
              <a:ext uri="{FF2B5EF4-FFF2-40B4-BE49-F238E27FC236}">
                <a16:creationId xmlns:a16="http://schemas.microsoft.com/office/drawing/2014/main" id="{5521B3F0-39FB-894B-ADF8-40A6A8C9EF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88FEE3-CCD1-704B-A542-C94B8367AFEB}"/>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1220875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3A3E-377D-B042-8451-0ADDD3BE00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0F7C046-E094-C342-9E3F-DDE85AABF4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E08B1F2-5CD5-6744-96DB-9BE40A310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6ED622-DC3E-5348-90A8-B4577AF3B25B}"/>
              </a:ext>
            </a:extLst>
          </p:cNvPr>
          <p:cNvSpPr>
            <a:spLocks noGrp="1"/>
          </p:cNvSpPr>
          <p:nvPr>
            <p:ph type="dt" sz="half" idx="10"/>
          </p:nvPr>
        </p:nvSpPr>
        <p:spPr/>
        <p:txBody>
          <a:bodyPr/>
          <a:lstStyle/>
          <a:p>
            <a:fld id="{7040E944-DFCD-D140-8D2B-76435DE6579F}" type="datetimeFigureOut">
              <a:rPr lang="en-GB" smtClean="0"/>
              <a:t>17/10/2024</a:t>
            </a:fld>
            <a:endParaRPr lang="en-GB"/>
          </a:p>
        </p:txBody>
      </p:sp>
      <p:sp>
        <p:nvSpPr>
          <p:cNvPr id="6" name="Footer Placeholder 5">
            <a:extLst>
              <a:ext uri="{FF2B5EF4-FFF2-40B4-BE49-F238E27FC236}">
                <a16:creationId xmlns:a16="http://schemas.microsoft.com/office/drawing/2014/main" id="{60F04D1A-9BBC-2649-AB0E-DEF49811CC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3E8E43-C107-3644-85AC-9598A368B28A}"/>
              </a:ext>
            </a:extLst>
          </p:cNvPr>
          <p:cNvSpPr>
            <a:spLocks noGrp="1"/>
          </p:cNvSpPr>
          <p:nvPr>
            <p:ph type="sldNum" sz="quarter" idx="12"/>
          </p:nvPr>
        </p:nvSpPr>
        <p:spPr/>
        <p:txBody>
          <a:bodyPr/>
          <a:lstStyle/>
          <a:p>
            <a:fld id="{7BDBC9BB-9F78-C74B-9AE5-D8E48E9A3083}" type="slidenum">
              <a:rPr lang="en-GB" smtClean="0"/>
              <a:t>‹#›</a:t>
            </a:fld>
            <a:endParaRPr lang="en-GB"/>
          </a:p>
        </p:txBody>
      </p:sp>
    </p:spTree>
    <p:extLst>
      <p:ext uri="{BB962C8B-B14F-4D97-AF65-F5344CB8AC3E}">
        <p14:creationId xmlns:p14="http://schemas.microsoft.com/office/powerpoint/2010/main" val="854970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A81C38-ECB2-0A4F-8C4F-ED6DCD183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06D8A94A-4C16-DC48-ADCA-2A5A1D97D3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DE482D2-2C00-9946-8894-34B8E99D43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0E944-DFCD-D140-8D2B-76435DE6579F}" type="datetimeFigureOut">
              <a:rPr lang="en-GB" smtClean="0"/>
              <a:t>17/10/2024</a:t>
            </a:fld>
            <a:endParaRPr lang="en-GB"/>
          </a:p>
        </p:txBody>
      </p:sp>
      <p:sp>
        <p:nvSpPr>
          <p:cNvPr id="5" name="Footer Placeholder 4">
            <a:extLst>
              <a:ext uri="{FF2B5EF4-FFF2-40B4-BE49-F238E27FC236}">
                <a16:creationId xmlns:a16="http://schemas.microsoft.com/office/drawing/2014/main" id="{A35C7828-49C7-0A4A-AF57-142DB038A5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26A419A-F49A-1B43-BCD6-1DC8AB6E9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BC9BB-9F78-C74B-9AE5-D8E48E9A3083}" type="slidenum">
              <a:rPr lang="en-GB" smtClean="0"/>
              <a:t>‹#›</a:t>
            </a:fld>
            <a:endParaRPr lang="en-GB"/>
          </a:p>
        </p:txBody>
      </p:sp>
    </p:spTree>
    <p:extLst>
      <p:ext uri="{BB962C8B-B14F-4D97-AF65-F5344CB8AC3E}">
        <p14:creationId xmlns:p14="http://schemas.microsoft.com/office/powerpoint/2010/main" val="2845302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3">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background with dots and lines&#10;&#10;Description automatically generated">
            <a:extLst>
              <a:ext uri="{FF2B5EF4-FFF2-40B4-BE49-F238E27FC236}">
                <a16:creationId xmlns:a16="http://schemas.microsoft.com/office/drawing/2014/main" id="{D9CA1A64-9C9D-52B7-8ED2-059ED0A1C363}"/>
              </a:ext>
            </a:extLst>
          </p:cNvPr>
          <p:cNvPicPr>
            <a:picLocks noChangeAspect="1"/>
          </p:cNvPicPr>
          <p:nvPr/>
        </p:nvPicPr>
        <p:blipFill rotWithShape="1">
          <a:blip r:embed="rId2">
            <a:alphaModFix amt="40000"/>
          </a:blip>
          <a:srcRect l="8191" r="18187" b="2"/>
          <a:stretch/>
        </p:blipFill>
        <p:spPr>
          <a:xfrm>
            <a:off x="-170" y="10"/>
            <a:ext cx="8450317" cy="6857990"/>
          </a:xfrm>
          <a:prstGeom prst="rect">
            <a:avLst/>
          </a:prstGeom>
        </p:spPr>
      </p:pic>
      <p:sp>
        <p:nvSpPr>
          <p:cNvPr id="2" name="Title 1">
            <a:extLst>
              <a:ext uri="{FF2B5EF4-FFF2-40B4-BE49-F238E27FC236}">
                <a16:creationId xmlns:a16="http://schemas.microsoft.com/office/drawing/2014/main" id="{AAE7B884-4355-A246-87B4-6CB2A3E002D8}"/>
              </a:ext>
            </a:extLst>
          </p:cNvPr>
          <p:cNvSpPr>
            <a:spLocks noGrp="1"/>
          </p:cNvSpPr>
          <p:nvPr>
            <p:ph type="ctrTitle"/>
          </p:nvPr>
        </p:nvSpPr>
        <p:spPr>
          <a:xfrm>
            <a:off x="643468" y="643467"/>
            <a:ext cx="4620584" cy="4567137"/>
          </a:xfrm>
        </p:spPr>
        <p:txBody>
          <a:bodyPr>
            <a:normAutofit/>
          </a:bodyPr>
          <a:lstStyle/>
          <a:p>
            <a:pPr algn="l"/>
            <a:r>
              <a:rPr lang="en-GB" sz="4400" dirty="0">
                <a:solidFill>
                  <a:srgbClr val="FFFFFF"/>
                </a:solidFill>
              </a:rPr>
              <a:t>Prelims </a:t>
            </a:r>
            <a:r>
              <a:rPr lang="en-GB" sz="4400">
                <a:solidFill>
                  <a:srgbClr val="FFFFFF"/>
                </a:solidFill>
              </a:rPr>
              <a:t>2 650-1350</a:t>
            </a:r>
            <a:endParaRPr lang="en-GB" sz="4400" dirty="0">
              <a:solidFill>
                <a:srgbClr val="FFFFFF"/>
              </a:solidFill>
            </a:endParaRPr>
          </a:p>
        </p:txBody>
      </p:sp>
      <p:sp>
        <p:nvSpPr>
          <p:cNvPr id="3" name="Subtitle 2">
            <a:extLst>
              <a:ext uri="{FF2B5EF4-FFF2-40B4-BE49-F238E27FC236}">
                <a16:creationId xmlns:a16="http://schemas.microsoft.com/office/drawing/2014/main" id="{6F9B8308-A6E7-2B4A-85AF-B41D470F16F3}"/>
              </a:ext>
            </a:extLst>
          </p:cNvPr>
          <p:cNvSpPr>
            <a:spLocks noGrp="1"/>
          </p:cNvSpPr>
          <p:nvPr>
            <p:ph type="subTitle" idx="1"/>
          </p:nvPr>
        </p:nvSpPr>
        <p:spPr>
          <a:xfrm>
            <a:off x="643467" y="5277684"/>
            <a:ext cx="4620584" cy="775494"/>
          </a:xfrm>
        </p:spPr>
        <p:txBody>
          <a:bodyPr>
            <a:normAutofit/>
          </a:bodyPr>
          <a:lstStyle/>
          <a:p>
            <a:pPr algn="l"/>
            <a:r>
              <a:rPr lang="en-GB" dirty="0">
                <a:solidFill>
                  <a:srgbClr val="FFFFFF"/>
                </a:solidFill>
              </a:rPr>
              <a:t>Old English and Old Norse</a:t>
            </a:r>
          </a:p>
          <a:p>
            <a:pPr algn="l"/>
            <a:endParaRPr lang="en-GB" dirty="0">
              <a:solidFill>
                <a:srgbClr val="FFFFFF"/>
              </a:solidFill>
            </a:endParaRPr>
          </a:p>
        </p:txBody>
      </p:sp>
      <p:pic>
        <p:nvPicPr>
          <p:cNvPr id="6" name="Picture 5" descr="A painting of a group of men rowing a boat&#10;&#10;Description automatically generated">
            <a:extLst>
              <a:ext uri="{FF2B5EF4-FFF2-40B4-BE49-F238E27FC236}">
                <a16:creationId xmlns:a16="http://schemas.microsoft.com/office/drawing/2014/main" id="{68170D8F-88A4-6C47-9463-267842846218}"/>
              </a:ext>
            </a:extLst>
          </p:cNvPr>
          <p:cNvPicPr>
            <a:picLocks noChangeAspect="1"/>
          </p:cNvPicPr>
          <p:nvPr/>
        </p:nvPicPr>
        <p:blipFill rotWithShape="1">
          <a:blip r:embed="rId3"/>
          <a:srcRect t="8077" r="-1" b="16013"/>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6784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E1604C3-78A7-4247-9678-E332662C7F73}"/>
              </a:ext>
            </a:extLst>
          </p:cNvPr>
          <p:cNvPicPr>
            <a:picLocks noChangeAspect="1"/>
          </p:cNvPicPr>
          <p:nvPr/>
        </p:nvPicPr>
        <p:blipFill>
          <a:blip r:embed="rId3"/>
          <a:stretch>
            <a:fillRect/>
          </a:stretch>
        </p:blipFill>
        <p:spPr>
          <a:xfrm>
            <a:off x="596660" y="0"/>
            <a:ext cx="10998679" cy="6858000"/>
          </a:xfrm>
          <a:prstGeom prst="rect">
            <a:avLst/>
          </a:prstGeom>
        </p:spPr>
      </p:pic>
      <p:sp>
        <p:nvSpPr>
          <p:cNvPr id="4" name="TextBox 3">
            <a:extLst>
              <a:ext uri="{FF2B5EF4-FFF2-40B4-BE49-F238E27FC236}">
                <a16:creationId xmlns:a16="http://schemas.microsoft.com/office/drawing/2014/main" id="{7FF8416E-426E-E54D-8806-B15134442549}"/>
              </a:ext>
            </a:extLst>
          </p:cNvPr>
          <p:cNvSpPr txBox="1"/>
          <p:nvPr/>
        </p:nvSpPr>
        <p:spPr>
          <a:xfrm>
            <a:off x="9745249" y="5285984"/>
            <a:ext cx="2079321" cy="369332"/>
          </a:xfrm>
          <a:prstGeom prst="rect">
            <a:avLst/>
          </a:prstGeom>
          <a:noFill/>
        </p:spPr>
        <p:txBody>
          <a:bodyPr wrap="square" rtlCol="0">
            <a:spAutoFit/>
          </a:bodyPr>
          <a:lstStyle/>
          <a:p>
            <a:r>
              <a:rPr lang="en-GB" dirty="0"/>
              <a:t>From OED online. </a:t>
            </a:r>
          </a:p>
        </p:txBody>
      </p:sp>
    </p:spTree>
    <p:extLst>
      <p:ext uri="{BB962C8B-B14F-4D97-AF65-F5344CB8AC3E}">
        <p14:creationId xmlns:p14="http://schemas.microsoft.com/office/powerpoint/2010/main" val="2315818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9D8286-8A1A-E049-9EFF-FCACA72913E1}"/>
              </a:ext>
            </a:extLst>
          </p:cNvPr>
          <p:cNvPicPr>
            <a:picLocks noChangeAspect="1"/>
          </p:cNvPicPr>
          <p:nvPr/>
        </p:nvPicPr>
        <p:blipFill>
          <a:blip r:embed="rId3"/>
          <a:stretch>
            <a:fillRect/>
          </a:stretch>
        </p:blipFill>
        <p:spPr>
          <a:xfrm>
            <a:off x="1856754" y="0"/>
            <a:ext cx="3394099" cy="6858000"/>
          </a:xfrm>
          <a:prstGeom prst="rect">
            <a:avLst/>
          </a:prstGeom>
        </p:spPr>
      </p:pic>
      <p:pic>
        <p:nvPicPr>
          <p:cNvPr id="5" name="Picture 4" descr="A stone with a drawing on it&#10;&#10;Description automatically generated">
            <a:extLst>
              <a:ext uri="{FF2B5EF4-FFF2-40B4-BE49-F238E27FC236}">
                <a16:creationId xmlns:a16="http://schemas.microsoft.com/office/drawing/2014/main" id="{AC733E12-A6F1-CD40-9196-12171F3CD68D}"/>
              </a:ext>
            </a:extLst>
          </p:cNvPr>
          <p:cNvPicPr>
            <a:picLocks noChangeAspect="1"/>
          </p:cNvPicPr>
          <p:nvPr/>
        </p:nvPicPr>
        <p:blipFill>
          <a:blip r:embed="rId4"/>
          <a:stretch>
            <a:fillRect/>
          </a:stretch>
        </p:blipFill>
        <p:spPr>
          <a:xfrm>
            <a:off x="7043442" y="0"/>
            <a:ext cx="5148558" cy="6858000"/>
          </a:xfrm>
          <a:prstGeom prst="rect">
            <a:avLst/>
          </a:prstGeom>
        </p:spPr>
      </p:pic>
      <p:sp>
        <p:nvSpPr>
          <p:cNvPr id="6" name="TextBox 5">
            <a:extLst>
              <a:ext uri="{FF2B5EF4-FFF2-40B4-BE49-F238E27FC236}">
                <a16:creationId xmlns:a16="http://schemas.microsoft.com/office/drawing/2014/main" id="{5400383B-3963-824D-BFF3-3F71EAE1A270}"/>
              </a:ext>
            </a:extLst>
          </p:cNvPr>
          <p:cNvSpPr txBox="1"/>
          <p:nvPr/>
        </p:nvSpPr>
        <p:spPr>
          <a:xfrm>
            <a:off x="250521" y="313151"/>
            <a:ext cx="1553227" cy="1200329"/>
          </a:xfrm>
          <a:prstGeom prst="rect">
            <a:avLst/>
          </a:prstGeom>
          <a:noFill/>
        </p:spPr>
        <p:txBody>
          <a:bodyPr wrap="square" rtlCol="0">
            <a:spAutoFit/>
          </a:bodyPr>
          <a:lstStyle/>
          <a:p>
            <a:r>
              <a:rPr lang="en-GB" dirty="0"/>
              <a:t>Gosforth</a:t>
            </a:r>
          </a:p>
          <a:p>
            <a:r>
              <a:rPr lang="en-GB" dirty="0"/>
              <a:t>Cross, </a:t>
            </a:r>
          </a:p>
          <a:p>
            <a:r>
              <a:rPr lang="en-GB" dirty="0"/>
              <a:t>Cumbria, </a:t>
            </a:r>
          </a:p>
          <a:p>
            <a:r>
              <a:rPr lang="en-GB" dirty="0"/>
              <a:t>10</a:t>
            </a:r>
            <a:r>
              <a:rPr lang="en-GB" baseline="30000" dirty="0"/>
              <a:t>th</a:t>
            </a:r>
            <a:r>
              <a:rPr lang="en-GB" dirty="0"/>
              <a:t> c. </a:t>
            </a:r>
          </a:p>
        </p:txBody>
      </p:sp>
      <p:sp>
        <p:nvSpPr>
          <p:cNvPr id="7" name="TextBox 6">
            <a:extLst>
              <a:ext uri="{FF2B5EF4-FFF2-40B4-BE49-F238E27FC236}">
                <a16:creationId xmlns:a16="http://schemas.microsoft.com/office/drawing/2014/main" id="{02179E2B-A779-9348-9EF9-B9CF3A660029}"/>
              </a:ext>
            </a:extLst>
          </p:cNvPr>
          <p:cNvSpPr txBox="1"/>
          <p:nvPr/>
        </p:nvSpPr>
        <p:spPr>
          <a:xfrm>
            <a:off x="5370534" y="4108537"/>
            <a:ext cx="1570615" cy="1200329"/>
          </a:xfrm>
          <a:prstGeom prst="rect">
            <a:avLst/>
          </a:prstGeom>
          <a:noFill/>
        </p:spPr>
        <p:txBody>
          <a:bodyPr wrap="square" rtlCol="0">
            <a:spAutoFit/>
          </a:bodyPr>
          <a:lstStyle/>
          <a:p>
            <a:r>
              <a:rPr lang="en-GB" dirty="0"/>
              <a:t>Andreas Cross</a:t>
            </a:r>
          </a:p>
          <a:p>
            <a:r>
              <a:rPr lang="en-GB" dirty="0"/>
              <a:t>121, </a:t>
            </a:r>
          </a:p>
          <a:p>
            <a:r>
              <a:rPr lang="en-GB" dirty="0"/>
              <a:t>Isle of Man, </a:t>
            </a:r>
          </a:p>
          <a:p>
            <a:r>
              <a:rPr lang="en-GB" dirty="0"/>
              <a:t>10</a:t>
            </a:r>
            <a:r>
              <a:rPr lang="en-GB" baseline="30000" dirty="0"/>
              <a:t>th</a:t>
            </a:r>
            <a:r>
              <a:rPr lang="en-GB" dirty="0"/>
              <a:t> c. </a:t>
            </a:r>
          </a:p>
        </p:txBody>
      </p:sp>
    </p:spTree>
    <p:extLst>
      <p:ext uri="{BB962C8B-B14F-4D97-AF65-F5344CB8AC3E}">
        <p14:creationId xmlns:p14="http://schemas.microsoft.com/office/powerpoint/2010/main" val="1171708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D31682-8CF3-144C-8086-C1ED6F4129EC}"/>
              </a:ext>
            </a:extLst>
          </p:cNvPr>
          <p:cNvSpPr/>
          <p:nvPr/>
        </p:nvSpPr>
        <p:spPr>
          <a:xfrm>
            <a:off x="828676" y="889844"/>
            <a:ext cx="5100638" cy="5078313"/>
          </a:xfrm>
          <a:prstGeom prst="rect">
            <a:avLst/>
          </a:prstGeom>
        </p:spPr>
        <p:txBody>
          <a:bodyPr wrap="square">
            <a:spAutoFit/>
          </a:bodyPr>
          <a:lstStyle/>
          <a:p>
            <a:r>
              <a:rPr lang="en-GB" dirty="0" err="1"/>
              <a:t>Þa</a:t>
            </a:r>
            <a:r>
              <a:rPr lang="en-GB" dirty="0"/>
              <a:t> </a:t>
            </a:r>
            <a:r>
              <a:rPr lang="en-GB" dirty="0" err="1"/>
              <a:t>stod</a:t>
            </a:r>
            <a:r>
              <a:rPr lang="en-GB" dirty="0"/>
              <a:t> on </a:t>
            </a:r>
            <a:r>
              <a:rPr lang="en-GB" dirty="0" err="1"/>
              <a:t>stæðe</a:t>
            </a:r>
            <a:r>
              <a:rPr lang="en-GB" dirty="0"/>
              <a:t>,    </a:t>
            </a:r>
            <a:r>
              <a:rPr lang="en-GB" dirty="0" err="1"/>
              <a:t>stiðlice</a:t>
            </a:r>
            <a:r>
              <a:rPr lang="en-GB" dirty="0"/>
              <a:t> </a:t>
            </a:r>
            <a:r>
              <a:rPr lang="en-GB" dirty="0" err="1"/>
              <a:t>clypode</a:t>
            </a:r>
            <a:endParaRPr lang="en-GB" dirty="0"/>
          </a:p>
          <a:p>
            <a:r>
              <a:rPr lang="en-GB" dirty="0" err="1"/>
              <a:t>wicinga</a:t>
            </a:r>
            <a:r>
              <a:rPr lang="en-GB" dirty="0"/>
              <a:t> </a:t>
            </a:r>
            <a:r>
              <a:rPr lang="en-GB" dirty="0" err="1"/>
              <a:t>ar</a:t>
            </a:r>
            <a:r>
              <a:rPr lang="en-GB" dirty="0"/>
              <a:t>,    </a:t>
            </a:r>
            <a:r>
              <a:rPr lang="en-GB" dirty="0" err="1"/>
              <a:t>wordum</a:t>
            </a:r>
            <a:r>
              <a:rPr lang="en-GB" dirty="0"/>
              <a:t> </a:t>
            </a:r>
            <a:r>
              <a:rPr lang="en-GB" dirty="0" err="1"/>
              <a:t>mælde</a:t>
            </a:r>
            <a:r>
              <a:rPr lang="en-GB" dirty="0"/>
              <a:t>,</a:t>
            </a:r>
          </a:p>
          <a:p>
            <a:r>
              <a:rPr lang="en-GB" dirty="0"/>
              <a:t>se on </a:t>
            </a:r>
            <a:r>
              <a:rPr lang="en-GB" dirty="0" err="1"/>
              <a:t>beot</a:t>
            </a:r>
            <a:r>
              <a:rPr lang="en-GB" dirty="0"/>
              <a:t> </a:t>
            </a:r>
            <a:r>
              <a:rPr lang="en-GB" dirty="0" err="1"/>
              <a:t>abead</a:t>
            </a:r>
            <a:r>
              <a:rPr lang="en-GB" dirty="0"/>
              <a:t>     </a:t>
            </a:r>
            <a:r>
              <a:rPr lang="en-GB" dirty="0" err="1"/>
              <a:t>brimliþendra</a:t>
            </a:r>
            <a:endParaRPr lang="en-GB" dirty="0"/>
          </a:p>
          <a:p>
            <a:r>
              <a:rPr lang="en-GB" dirty="0" err="1"/>
              <a:t>ærænde</a:t>
            </a:r>
            <a:r>
              <a:rPr lang="en-GB" dirty="0"/>
              <a:t> to </a:t>
            </a:r>
            <a:r>
              <a:rPr lang="en-GB" dirty="0" err="1"/>
              <a:t>þam</a:t>
            </a:r>
            <a:r>
              <a:rPr lang="en-GB" dirty="0"/>
              <a:t> </a:t>
            </a:r>
            <a:r>
              <a:rPr lang="en-GB" b="1" dirty="0" err="1"/>
              <a:t>eorle</a:t>
            </a:r>
            <a:r>
              <a:rPr lang="en-GB" dirty="0"/>
              <a:t>,    </a:t>
            </a:r>
            <a:r>
              <a:rPr lang="en-GB" dirty="0" err="1"/>
              <a:t>þær</a:t>
            </a:r>
            <a:r>
              <a:rPr lang="en-GB" dirty="0"/>
              <a:t> he on </a:t>
            </a:r>
            <a:r>
              <a:rPr lang="en-GB" dirty="0" err="1"/>
              <a:t>ofre</a:t>
            </a:r>
            <a:r>
              <a:rPr lang="en-GB" dirty="0"/>
              <a:t> </a:t>
            </a:r>
            <a:r>
              <a:rPr lang="en-GB" dirty="0" err="1"/>
              <a:t>stod</a:t>
            </a:r>
            <a:r>
              <a:rPr lang="en-GB" dirty="0"/>
              <a:t>:</a:t>
            </a:r>
          </a:p>
          <a:p>
            <a:r>
              <a:rPr lang="en-GB" dirty="0"/>
              <a:t>“Me </a:t>
            </a:r>
            <a:r>
              <a:rPr lang="en-GB" dirty="0" err="1"/>
              <a:t>sendon</a:t>
            </a:r>
            <a:r>
              <a:rPr lang="en-GB" dirty="0"/>
              <a:t> to </a:t>
            </a:r>
            <a:r>
              <a:rPr lang="en-GB" dirty="0" err="1"/>
              <a:t>þe</a:t>
            </a:r>
            <a:r>
              <a:rPr lang="en-GB" dirty="0"/>
              <a:t>     </a:t>
            </a:r>
            <a:r>
              <a:rPr lang="en-GB" b="1" dirty="0" err="1"/>
              <a:t>sæmen</a:t>
            </a:r>
            <a:r>
              <a:rPr lang="en-GB" b="1" dirty="0"/>
              <a:t> </a:t>
            </a:r>
            <a:r>
              <a:rPr lang="en-GB" b="1" dirty="0" err="1"/>
              <a:t>snelle</a:t>
            </a:r>
            <a:r>
              <a:rPr lang="en-GB" dirty="0"/>
              <a:t>,</a:t>
            </a:r>
          </a:p>
          <a:p>
            <a:r>
              <a:rPr lang="en-GB" dirty="0" err="1"/>
              <a:t>heton</a:t>
            </a:r>
            <a:r>
              <a:rPr lang="en-GB" dirty="0"/>
              <a:t> </a:t>
            </a:r>
            <a:r>
              <a:rPr lang="en-GB" dirty="0" err="1"/>
              <a:t>þe</a:t>
            </a:r>
            <a:r>
              <a:rPr lang="en-GB" dirty="0"/>
              <a:t> </a:t>
            </a:r>
            <a:r>
              <a:rPr lang="en-GB" dirty="0" err="1"/>
              <a:t>secgan</a:t>
            </a:r>
            <a:r>
              <a:rPr lang="en-GB" dirty="0"/>
              <a:t>     </a:t>
            </a:r>
            <a:r>
              <a:rPr lang="en-GB" dirty="0" err="1"/>
              <a:t>þæt</a:t>
            </a:r>
            <a:r>
              <a:rPr lang="en-GB" dirty="0"/>
              <a:t> </a:t>
            </a:r>
            <a:r>
              <a:rPr lang="en-GB" dirty="0" err="1"/>
              <a:t>þu</a:t>
            </a:r>
            <a:r>
              <a:rPr lang="en-GB" dirty="0"/>
              <a:t> most </a:t>
            </a:r>
            <a:r>
              <a:rPr lang="en-GB" dirty="0" err="1"/>
              <a:t>sendan</a:t>
            </a:r>
            <a:r>
              <a:rPr lang="en-GB" dirty="0"/>
              <a:t> </a:t>
            </a:r>
            <a:r>
              <a:rPr lang="en-GB" dirty="0" err="1"/>
              <a:t>raðe</a:t>
            </a:r>
            <a:endParaRPr lang="en-GB" dirty="0"/>
          </a:p>
          <a:p>
            <a:r>
              <a:rPr lang="en-GB" dirty="0" err="1"/>
              <a:t>beagas</a:t>
            </a:r>
            <a:r>
              <a:rPr lang="en-GB" dirty="0"/>
              <a:t> </a:t>
            </a:r>
            <a:r>
              <a:rPr lang="en-GB" dirty="0" err="1"/>
              <a:t>wið</a:t>
            </a:r>
            <a:r>
              <a:rPr lang="en-GB" dirty="0"/>
              <a:t> </a:t>
            </a:r>
            <a:r>
              <a:rPr lang="en-GB" dirty="0" err="1"/>
              <a:t>gebeorge</a:t>
            </a:r>
            <a:r>
              <a:rPr lang="en-GB" dirty="0"/>
              <a:t>;     and </a:t>
            </a:r>
            <a:r>
              <a:rPr lang="en-GB" dirty="0" err="1"/>
              <a:t>eow</a:t>
            </a:r>
            <a:r>
              <a:rPr lang="en-GB" dirty="0"/>
              <a:t> </a:t>
            </a:r>
            <a:r>
              <a:rPr lang="en-GB" dirty="0" err="1"/>
              <a:t>betere</a:t>
            </a:r>
            <a:r>
              <a:rPr lang="en-GB" dirty="0"/>
              <a:t> is</a:t>
            </a:r>
          </a:p>
          <a:p>
            <a:r>
              <a:rPr lang="en-GB" dirty="0" err="1"/>
              <a:t>þæt</a:t>
            </a:r>
            <a:r>
              <a:rPr lang="en-GB" dirty="0"/>
              <a:t> </a:t>
            </a:r>
            <a:r>
              <a:rPr lang="en-GB" dirty="0" err="1"/>
              <a:t>ge</a:t>
            </a:r>
            <a:r>
              <a:rPr lang="en-GB" dirty="0"/>
              <a:t> </a:t>
            </a:r>
            <a:r>
              <a:rPr lang="en-GB" dirty="0" err="1"/>
              <a:t>þisne</a:t>
            </a:r>
            <a:r>
              <a:rPr lang="en-GB" dirty="0"/>
              <a:t> </a:t>
            </a:r>
            <a:r>
              <a:rPr lang="en-GB" b="1" dirty="0" err="1"/>
              <a:t>garræs</a:t>
            </a:r>
            <a:r>
              <a:rPr lang="en-GB" dirty="0"/>
              <a:t>,    mid </a:t>
            </a:r>
            <a:r>
              <a:rPr lang="en-GB" dirty="0" err="1"/>
              <a:t>gafole</a:t>
            </a:r>
            <a:r>
              <a:rPr lang="en-GB" dirty="0"/>
              <a:t> </a:t>
            </a:r>
            <a:r>
              <a:rPr lang="en-GB" dirty="0" err="1"/>
              <a:t>forgyldan</a:t>
            </a:r>
            <a:endParaRPr lang="en-GB" dirty="0"/>
          </a:p>
          <a:p>
            <a:r>
              <a:rPr lang="en-GB" dirty="0" err="1"/>
              <a:t>þon</a:t>
            </a:r>
            <a:r>
              <a:rPr lang="en-GB" dirty="0"/>
              <a:t> we </a:t>
            </a:r>
            <a:r>
              <a:rPr lang="en-GB" dirty="0" err="1"/>
              <a:t>swa</a:t>
            </a:r>
            <a:r>
              <a:rPr lang="en-GB" dirty="0"/>
              <a:t> </a:t>
            </a:r>
            <a:r>
              <a:rPr lang="en-GB" dirty="0" err="1"/>
              <a:t>hearde</a:t>
            </a:r>
            <a:r>
              <a:rPr lang="en-GB" dirty="0"/>
              <a:t>     </a:t>
            </a:r>
            <a:r>
              <a:rPr lang="en-GB" dirty="0" err="1"/>
              <a:t>hilde</a:t>
            </a:r>
            <a:r>
              <a:rPr lang="en-GB" dirty="0"/>
              <a:t> </a:t>
            </a:r>
            <a:r>
              <a:rPr lang="en-GB" dirty="0" err="1"/>
              <a:t>dælon</a:t>
            </a:r>
            <a:r>
              <a:rPr lang="en-GB" dirty="0"/>
              <a:t>.</a:t>
            </a:r>
          </a:p>
          <a:p>
            <a:r>
              <a:rPr lang="en-GB" dirty="0"/>
              <a:t>Ne </a:t>
            </a:r>
            <a:r>
              <a:rPr lang="en-GB" dirty="0" err="1"/>
              <a:t>þurfe</a:t>
            </a:r>
            <a:r>
              <a:rPr lang="en-GB" dirty="0"/>
              <a:t> we us </a:t>
            </a:r>
            <a:r>
              <a:rPr lang="en-GB" dirty="0" err="1"/>
              <a:t>spillan</a:t>
            </a:r>
            <a:r>
              <a:rPr lang="en-GB" dirty="0"/>
              <a:t>,     gif </a:t>
            </a:r>
            <a:r>
              <a:rPr lang="en-GB" dirty="0" err="1"/>
              <a:t>ge</a:t>
            </a:r>
            <a:r>
              <a:rPr lang="en-GB" dirty="0"/>
              <a:t> </a:t>
            </a:r>
            <a:r>
              <a:rPr lang="en-GB" dirty="0" err="1"/>
              <a:t>spedað</a:t>
            </a:r>
            <a:r>
              <a:rPr lang="en-GB" dirty="0"/>
              <a:t> to </a:t>
            </a:r>
            <a:r>
              <a:rPr lang="en-GB" dirty="0" err="1"/>
              <a:t>þam</a:t>
            </a:r>
            <a:r>
              <a:rPr lang="en-GB" dirty="0"/>
              <a:t>;</a:t>
            </a:r>
          </a:p>
          <a:p>
            <a:r>
              <a:rPr lang="en-GB" dirty="0"/>
              <a:t>we </a:t>
            </a:r>
            <a:r>
              <a:rPr lang="en-GB" dirty="0" err="1"/>
              <a:t>willað</a:t>
            </a:r>
            <a:r>
              <a:rPr lang="en-GB" dirty="0"/>
              <a:t> </a:t>
            </a:r>
            <a:r>
              <a:rPr lang="en-GB" dirty="0" err="1"/>
              <a:t>wið</a:t>
            </a:r>
            <a:r>
              <a:rPr lang="en-GB" dirty="0"/>
              <a:t> </a:t>
            </a:r>
            <a:r>
              <a:rPr lang="en-GB" dirty="0" err="1"/>
              <a:t>þam</a:t>
            </a:r>
            <a:r>
              <a:rPr lang="en-GB" dirty="0"/>
              <a:t> </a:t>
            </a:r>
            <a:r>
              <a:rPr lang="en-GB" dirty="0" err="1"/>
              <a:t>golde</a:t>
            </a:r>
            <a:r>
              <a:rPr lang="en-GB" dirty="0"/>
              <a:t>     </a:t>
            </a:r>
            <a:r>
              <a:rPr lang="en-GB" b="1" dirty="0" err="1"/>
              <a:t>grið</a:t>
            </a:r>
            <a:r>
              <a:rPr lang="en-GB" dirty="0"/>
              <a:t> </a:t>
            </a:r>
            <a:r>
              <a:rPr lang="en-GB" dirty="0" err="1"/>
              <a:t>fæstnian</a:t>
            </a:r>
            <a:r>
              <a:rPr lang="en-GB" dirty="0"/>
              <a:t>.</a:t>
            </a:r>
          </a:p>
          <a:p>
            <a:r>
              <a:rPr lang="en-GB" dirty="0" err="1"/>
              <a:t>Gyf</a:t>
            </a:r>
            <a:r>
              <a:rPr lang="en-GB" dirty="0"/>
              <a:t> </a:t>
            </a:r>
            <a:r>
              <a:rPr lang="en-GB" dirty="0" err="1"/>
              <a:t>þu</a:t>
            </a:r>
            <a:r>
              <a:rPr lang="en-GB" dirty="0"/>
              <a:t> </a:t>
            </a:r>
            <a:r>
              <a:rPr lang="en-GB" dirty="0" err="1"/>
              <a:t>þat</a:t>
            </a:r>
            <a:r>
              <a:rPr lang="en-GB" dirty="0"/>
              <a:t> </a:t>
            </a:r>
            <a:r>
              <a:rPr lang="en-GB" dirty="0" err="1"/>
              <a:t>gerædest</a:t>
            </a:r>
            <a:r>
              <a:rPr lang="en-GB" dirty="0"/>
              <a:t>,     </a:t>
            </a:r>
            <a:r>
              <a:rPr lang="en-GB" dirty="0" err="1"/>
              <a:t>þe</a:t>
            </a:r>
            <a:r>
              <a:rPr lang="en-GB" dirty="0"/>
              <a:t> her </a:t>
            </a:r>
            <a:r>
              <a:rPr lang="en-GB" dirty="0" err="1"/>
              <a:t>ricost</a:t>
            </a:r>
            <a:r>
              <a:rPr lang="en-GB" dirty="0"/>
              <a:t> </a:t>
            </a:r>
            <a:r>
              <a:rPr lang="en-GB" dirty="0" err="1"/>
              <a:t>eart</a:t>
            </a:r>
            <a:r>
              <a:rPr lang="en-GB" dirty="0"/>
              <a:t>,</a:t>
            </a:r>
          </a:p>
          <a:p>
            <a:r>
              <a:rPr lang="en-GB" dirty="0" err="1"/>
              <a:t>þæt</a:t>
            </a:r>
            <a:r>
              <a:rPr lang="en-GB" dirty="0"/>
              <a:t> </a:t>
            </a:r>
            <a:r>
              <a:rPr lang="en-GB" dirty="0" err="1"/>
              <a:t>þu</a:t>
            </a:r>
            <a:r>
              <a:rPr lang="en-GB" dirty="0"/>
              <a:t> </a:t>
            </a:r>
            <a:r>
              <a:rPr lang="en-GB" dirty="0" err="1"/>
              <a:t>þine</a:t>
            </a:r>
            <a:r>
              <a:rPr lang="en-GB" dirty="0"/>
              <a:t> </a:t>
            </a:r>
            <a:r>
              <a:rPr lang="en-GB" dirty="0" err="1"/>
              <a:t>leoda</a:t>
            </a:r>
            <a:r>
              <a:rPr lang="en-GB" dirty="0"/>
              <a:t>    </a:t>
            </a:r>
            <a:r>
              <a:rPr lang="en-GB" dirty="0" err="1"/>
              <a:t>lysan</a:t>
            </a:r>
            <a:r>
              <a:rPr lang="en-GB" dirty="0"/>
              <a:t> </a:t>
            </a:r>
            <a:r>
              <a:rPr lang="en-GB" dirty="0" err="1"/>
              <a:t>wille</a:t>
            </a:r>
            <a:r>
              <a:rPr lang="en-GB" dirty="0"/>
              <a:t>,</a:t>
            </a:r>
          </a:p>
          <a:p>
            <a:r>
              <a:rPr lang="en-GB" dirty="0" err="1"/>
              <a:t>syllan</a:t>
            </a:r>
            <a:r>
              <a:rPr lang="en-GB" dirty="0"/>
              <a:t> </a:t>
            </a:r>
            <a:r>
              <a:rPr lang="en-GB" dirty="0" err="1"/>
              <a:t>sæmannum</a:t>
            </a:r>
            <a:r>
              <a:rPr lang="en-GB" dirty="0"/>
              <a:t>     on </a:t>
            </a:r>
            <a:r>
              <a:rPr lang="en-GB" dirty="0" err="1"/>
              <a:t>hyra</a:t>
            </a:r>
            <a:r>
              <a:rPr lang="en-GB" dirty="0"/>
              <a:t> </a:t>
            </a:r>
            <a:r>
              <a:rPr lang="en-GB" dirty="0" err="1"/>
              <a:t>sylfra</a:t>
            </a:r>
            <a:r>
              <a:rPr lang="en-GB" dirty="0"/>
              <a:t> </a:t>
            </a:r>
            <a:r>
              <a:rPr lang="en-GB" dirty="0" err="1"/>
              <a:t>dom</a:t>
            </a:r>
            <a:endParaRPr lang="en-GB" dirty="0"/>
          </a:p>
          <a:p>
            <a:r>
              <a:rPr lang="en-GB" dirty="0" err="1"/>
              <a:t>feoh</a:t>
            </a:r>
            <a:r>
              <a:rPr lang="en-GB" dirty="0"/>
              <a:t> </a:t>
            </a:r>
            <a:r>
              <a:rPr lang="en-GB" dirty="0" err="1"/>
              <a:t>wið</a:t>
            </a:r>
            <a:r>
              <a:rPr lang="en-GB" dirty="0"/>
              <a:t> </a:t>
            </a:r>
            <a:r>
              <a:rPr lang="en-GB" dirty="0" err="1"/>
              <a:t>freode</a:t>
            </a:r>
            <a:r>
              <a:rPr lang="en-GB" dirty="0"/>
              <a:t>,    and </a:t>
            </a:r>
            <a:r>
              <a:rPr lang="en-GB" dirty="0" err="1"/>
              <a:t>niman</a:t>
            </a:r>
            <a:r>
              <a:rPr lang="en-GB" dirty="0"/>
              <a:t> </a:t>
            </a:r>
            <a:r>
              <a:rPr lang="en-GB" dirty="0" err="1"/>
              <a:t>frið</a:t>
            </a:r>
            <a:r>
              <a:rPr lang="en-GB" dirty="0"/>
              <a:t> </a:t>
            </a:r>
            <a:r>
              <a:rPr lang="en-GB" dirty="0" err="1"/>
              <a:t>æt</a:t>
            </a:r>
            <a:r>
              <a:rPr lang="en-GB" dirty="0"/>
              <a:t> us,</a:t>
            </a:r>
          </a:p>
          <a:p>
            <a:r>
              <a:rPr lang="en-GB" dirty="0"/>
              <a:t>we </a:t>
            </a:r>
            <a:r>
              <a:rPr lang="en-GB" dirty="0" err="1"/>
              <a:t>willaþ</a:t>
            </a:r>
            <a:r>
              <a:rPr lang="en-GB" dirty="0"/>
              <a:t> mid </a:t>
            </a:r>
            <a:r>
              <a:rPr lang="en-GB" dirty="0" err="1"/>
              <a:t>þam</a:t>
            </a:r>
            <a:r>
              <a:rPr lang="en-GB" dirty="0"/>
              <a:t> </a:t>
            </a:r>
            <a:r>
              <a:rPr lang="en-GB" dirty="0" err="1"/>
              <a:t>sceattum</a:t>
            </a:r>
            <a:r>
              <a:rPr lang="en-GB" dirty="0"/>
              <a:t>    us to </a:t>
            </a:r>
            <a:r>
              <a:rPr lang="en-GB" dirty="0" err="1"/>
              <a:t>scype</a:t>
            </a:r>
            <a:r>
              <a:rPr lang="en-GB" dirty="0"/>
              <a:t> </a:t>
            </a:r>
            <a:r>
              <a:rPr lang="en-GB" dirty="0" err="1"/>
              <a:t>gangan</a:t>
            </a:r>
            <a:r>
              <a:rPr lang="en-GB" dirty="0"/>
              <a:t>,</a:t>
            </a:r>
          </a:p>
          <a:p>
            <a:r>
              <a:rPr lang="en-GB" dirty="0"/>
              <a:t>on </a:t>
            </a:r>
            <a:r>
              <a:rPr lang="en-GB" dirty="0" err="1"/>
              <a:t>flot</a:t>
            </a:r>
            <a:r>
              <a:rPr lang="en-GB" dirty="0"/>
              <a:t> </a:t>
            </a:r>
            <a:r>
              <a:rPr lang="en-GB" dirty="0" err="1"/>
              <a:t>feran</a:t>
            </a:r>
            <a:r>
              <a:rPr lang="en-GB" dirty="0"/>
              <a:t>,     and </a:t>
            </a:r>
            <a:r>
              <a:rPr lang="en-GB" dirty="0" err="1"/>
              <a:t>eow</a:t>
            </a:r>
            <a:r>
              <a:rPr lang="en-GB" dirty="0"/>
              <a:t> </a:t>
            </a:r>
            <a:r>
              <a:rPr lang="en-GB" dirty="0" err="1"/>
              <a:t>friþes</a:t>
            </a:r>
            <a:r>
              <a:rPr lang="en-GB" dirty="0"/>
              <a:t> </a:t>
            </a:r>
            <a:r>
              <a:rPr lang="en-GB" dirty="0" err="1"/>
              <a:t>healdan</a:t>
            </a:r>
            <a:r>
              <a:rPr lang="en-GB" dirty="0"/>
              <a:t>”. </a:t>
            </a:r>
          </a:p>
          <a:p>
            <a:r>
              <a:rPr lang="en-GB" dirty="0"/>
              <a:t>‘The Battle of Maldon’, ll. 25-41</a:t>
            </a:r>
          </a:p>
        </p:txBody>
      </p:sp>
      <p:sp>
        <p:nvSpPr>
          <p:cNvPr id="3" name="TextBox 2">
            <a:extLst>
              <a:ext uri="{FF2B5EF4-FFF2-40B4-BE49-F238E27FC236}">
                <a16:creationId xmlns:a16="http://schemas.microsoft.com/office/drawing/2014/main" id="{14B545A3-BCEA-1A42-B63F-C16FAF379FA9}"/>
              </a:ext>
            </a:extLst>
          </p:cNvPr>
          <p:cNvSpPr txBox="1"/>
          <p:nvPr/>
        </p:nvSpPr>
        <p:spPr>
          <a:xfrm>
            <a:off x="6257924" y="885825"/>
            <a:ext cx="5529263" cy="4801314"/>
          </a:xfrm>
          <a:prstGeom prst="rect">
            <a:avLst/>
          </a:prstGeom>
          <a:noFill/>
        </p:spPr>
        <p:txBody>
          <a:bodyPr wrap="square" rtlCol="0">
            <a:spAutoFit/>
          </a:bodyPr>
          <a:lstStyle/>
          <a:p>
            <a:r>
              <a:rPr lang="en-GB" dirty="0"/>
              <a:t>Then stood on the bank, calling loudly,</a:t>
            </a:r>
          </a:p>
          <a:p>
            <a:r>
              <a:rPr lang="en-GB" dirty="0"/>
              <a:t>the messenger of the Vikings, who made a speech,</a:t>
            </a:r>
          </a:p>
          <a:p>
            <a:r>
              <a:rPr lang="en-GB" dirty="0"/>
              <a:t>boastfully delivered the seafarers’</a:t>
            </a:r>
          </a:p>
          <a:p>
            <a:r>
              <a:rPr lang="en-GB" dirty="0"/>
              <a:t>message to the earl, as he stood on the bank:</a:t>
            </a:r>
          </a:p>
          <a:p>
            <a:r>
              <a:rPr lang="en-GB" dirty="0"/>
              <a:t>“Brave seafarers have sent me to you,</a:t>
            </a:r>
          </a:p>
          <a:p>
            <a:r>
              <a:rPr lang="en-GB" dirty="0"/>
              <a:t>commanded me to tell you to send quickly</a:t>
            </a:r>
          </a:p>
          <a:p>
            <a:r>
              <a:rPr lang="en-GB" dirty="0"/>
              <a:t>rings in exchange for protection; and it’s better for you</a:t>
            </a:r>
          </a:p>
          <a:p>
            <a:r>
              <a:rPr lang="en-GB" dirty="0"/>
              <a:t>that you buy off this spear-rush by paying tribute</a:t>
            </a:r>
          </a:p>
          <a:p>
            <a:r>
              <a:rPr lang="en-GB" dirty="0"/>
              <a:t>than that we deal out such fierce battle. </a:t>
            </a:r>
          </a:p>
          <a:p>
            <a:r>
              <a:rPr lang="en-GB" dirty="0"/>
              <a:t>We need not destroy each other, if you are rich enough.</a:t>
            </a:r>
          </a:p>
          <a:p>
            <a:r>
              <a:rPr lang="en-GB" dirty="0"/>
              <a:t>We wish to establish a truce with the gold.</a:t>
            </a:r>
          </a:p>
          <a:p>
            <a:r>
              <a:rPr lang="en-GB" dirty="0"/>
              <a:t>If you advise – who are most powerful here –</a:t>
            </a:r>
          </a:p>
          <a:p>
            <a:r>
              <a:rPr lang="en-GB" dirty="0"/>
              <a:t>that you decide to redeem your people,</a:t>
            </a:r>
          </a:p>
          <a:p>
            <a:r>
              <a:rPr lang="en-GB" dirty="0"/>
              <a:t>give to the seafarers at their own judgement</a:t>
            </a:r>
          </a:p>
          <a:p>
            <a:r>
              <a:rPr lang="en-GB" dirty="0"/>
              <a:t>money for protection, and receive peace from us,</a:t>
            </a:r>
          </a:p>
          <a:p>
            <a:r>
              <a:rPr lang="en-GB" dirty="0"/>
              <a:t>We will take the money and go to our ship, </a:t>
            </a:r>
          </a:p>
          <a:p>
            <a:r>
              <a:rPr lang="en-GB" dirty="0"/>
              <a:t>Put out to sea and keep peace with you.”</a:t>
            </a:r>
          </a:p>
        </p:txBody>
      </p:sp>
    </p:spTree>
    <p:extLst>
      <p:ext uri="{BB962C8B-B14F-4D97-AF65-F5344CB8AC3E}">
        <p14:creationId xmlns:p14="http://schemas.microsoft.com/office/powerpoint/2010/main" val="2915284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BD57EF-607B-D94B-B50E-BAC9D0175D50}"/>
              </a:ext>
            </a:extLst>
          </p:cNvPr>
          <p:cNvSpPr txBox="1"/>
          <p:nvPr/>
        </p:nvSpPr>
        <p:spPr>
          <a:xfrm>
            <a:off x="939451" y="876822"/>
            <a:ext cx="4872625" cy="5078313"/>
          </a:xfrm>
          <a:prstGeom prst="rect">
            <a:avLst/>
          </a:prstGeom>
          <a:noFill/>
        </p:spPr>
        <p:txBody>
          <a:bodyPr wrap="square" rtlCol="0">
            <a:spAutoFit/>
          </a:bodyPr>
          <a:lstStyle/>
          <a:p>
            <a:r>
              <a:rPr lang="en-GB" dirty="0" err="1"/>
              <a:t>Þa</a:t>
            </a:r>
            <a:r>
              <a:rPr lang="en-GB" dirty="0"/>
              <a:t> </a:t>
            </a:r>
            <a:r>
              <a:rPr lang="en-GB" dirty="0" err="1"/>
              <a:t>stod</a:t>
            </a:r>
            <a:r>
              <a:rPr lang="en-GB" dirty="0"/>
              <a:t> on </a:t>
            </a:r>
            <a:r>
              <a:rPr lang="en-GB" dirty="0" err="1"/>
              <a:t>stæðe</a:t>
            </a:r>
            <a:r>
              <a:rPr lang="en-GB" dirty="0"/>
              <a:t>,    </a:t>
            </a:r>
            <a:r>
              <a:rPr lang="en-GB" dirty="0" err="1"/>
              <a:t>stiðlice</a:t>
            </a:r>
            <a:r>
              <a:rPr lang="en-GB" dirty="0"/>
              <a:t> </a:t>
            </a:r>
            <a:r>
              <a:rPr lang="en-GB" dirty="0" err="1"/>
              <a:t>clypode</a:t>
            </a:r>
            <a:endParaRPr lang="en-GB" dirty="0"/>
          </a:p>
          <a:p>
            <a:r>
              <a:rPr lang="en-GB" dirty="0" err="1"/>
              <a:t>wicinga</a:t>
            </a:r>
            <a:r>
              <a:rPr lang="en-GB" dirty="0"/>
              <a:t> </a:t>
            </a:r>
            <a:r>
              <a:rPr lang="en-GB" dirty="0" err="1"/>
              <a:t>ar</a:t>
            </a:r>
            <a:r>
              <a:rPr lang="en-GB" dirty="0"/>
              <a:t>,    </a:t>
            </a:r>
            <a:r>
              <a:rPr lang="en-GB" dirty="0" err="1"/>
              <a:t>wordum</a:t>
            </a:r>
            <a:r>
              <a:rPr lang="en-GB" dirty="0"/>
              <a:t> </a:t>
            </a:r>
            <a:r>
              <a:rPr lang="en-GB" dirty="0" err="1"/>
              <a:t>mælde</a:t>
            </a:r>
            <a:r>
              <a:rPr lang="en-GB" dirty="0"/>
              <a:t>,</a:t>
            </a:r>
          </a:p>
          <a:p>
            <a:r>
              <a:rPr lang="en-GB" dirty="0"/>
              <a:t>se on </a:t>
            </a:r>
            <a:r>
              <a:rPr lang="en-GB" dirty="0" err="1"/>
              <a:t>beot</a:t>
            </a:r>
            <a:r>
              <a:rPr lang="en-GB" dirty="0"/>
              <a:t> </a:t>
            </a:r>
            <a:r>
              <a:rPr lang="en-GB" dirty="0" err="1"/>
              <a:t>abead</a:t>
            </a:r>
            <a:r>
              <a:rPr lang="en-GB" dirty="0"/>
              <a:t>     </a:t>
            </a:r>
            <a:r>
              <a:rPr lang="en-GB" dirty="0" err="1"/>
              <a:t>brimliþendra</a:t>
            </a:r>
            <a:endParaRPr lang="en-GB" dirty="0"/>
          </a:p>
          <a:p>
            <a:r>
              <a:rPr lang="en-GB" dirty="0" err="1"/>
              <a:t>ærænde</a:t>
            </a:r>
            <a:r>
              <a:rPr lang="en-GB" dirty="0"/>
              <a:t> to </a:t>
            </a:r>
            <a:r>
              <a:rPr lang="en-GB" dirty="0" err="1"/>
              <a:t>þam</a:t>
            </a:r>
            <a:r>
              <a:rPr lang="en-GB" dirty="0"/>
              <a:t> </a:t>
            </a:r>
            <a:r>
              <a:rPr lang="en-GB" b="1" dirty="0" err="1"/>
              <a:t>eorle</a:t>
            </a:r>
            <a:r>
              <a:rPr lang="en-GB" dirty="0"/>
              <a:t>,    </a:t>
            </a:r>
            <a:r>
              <a:rPr lang="en-GB" dirty="0" err="1"/>
              <a:t>þær</a:t>
            </a:r>
            <a:r>
              <a:rPr lang="en-GB" dirty="0"/>
              <a:t> he on </a:t>
            </a:r>
            <a:r>
              <a:rPr lang="en-GB" dirty="0" err="1"/>
              <a:t>ofre</a:t>
            </a:r>
            <a:r>
              <a:rPr lang="en-GB" dirty="0"/>
              <a:t> </a:t>
            </a:r>
            <a:r>
              <a:rPr lang="en-GB" dirty="0" err="1"/>
              <a:t>stod</a:t>
            </a:r>
            <a:r>
              <a:rPr lang="en-GB" dirty="0"/>
              <a:t>:</a:t>
            </a:r>
          </a:p>
          <a:p>
            <a:r>
              <a:rPr lang="en-GB" dirty="0"/>
              <a:t>“Me </a:t>
            </a:r>
            <a:r>
              <a:rPr lang="en-GB" dirty="0" err="1"/>
              <a:t>sendon</a:t>
            </a:r>
            <a:r>
              <a:rPr lang="en-GB" dirty="0"/>
              <a:t> to </a:t>
            </a:r>
            <a:r>
              <a:rPr lang="en-GB" dirty="0" err="1"/>
              <a:t>þe</a:t>
            </a:r>
            <a:r>
              <a:rPr lang="en-GB" dirty="0"/>
              <a:t>     </a:t>
            </a:r>
            <a:r>
              <a:rPr lang="en-GB" dirty="0" err="1"/>
              <a:t>sæmen</a:t>
            </a:r>
            <a:r>
              <a:rPr lang="en-GB" dirty="0"/>
              <a:t> </a:t>
            </a:r>
            <a:r>
              <a:rPr lang="en-GB" b="1" dirty="0" err="1"/>
              <a:t>snelle</a:t>
            </a:r>
            <a:r>
              <a:rPr lang="en-GB" dirty="0"/>
              <a:t>,</a:t>
            </a:r>
          </a:p>
          <a:p>
            <a:r>
              <a:rPr lang="en-GB" dirty="0" err="1"/>
              <a:t>heton</a:t>
            </a:r>
            <a:r>
              <a:rPr lang="en-GB" dirty="0"/>
              <a:t> </a:t>
            </a:r>
            <a:r>
              <a:rPr lang="en-GB" dirty="0" err="1"/>
              <a:t>þe</a:t>
            </a:r>
            <a:r>
              <a:rPr lang="en-GB" dirty="0"/>
              <a:t> </a:t>
            </a:r>
            <a:r>
              <a:rPr lang="en-GB" dirty="0" err="1"/>
              <a:t>secgan</a:t>
            </a:r>
            <a:r>
              <a:rPr lang="en-GB" dirty="0"/>
              <a:t>     </a:t>
            </a:r>
            <a:r>
              <a:rPr lang="en-GB" dirty="0" err="1"/>
              <a:t>þæt</a:t>
            </a:r>
            <a:r>
              <a:rPr lang="en-GB" dirty="0"/>
              <a:t> </a:t>
            </a:r>
            <a:r>
              <a:rPr lang="en-GB" dirty="0" err="1"/>
              <a:t>þu</a:t>
            </a:r>
            <a:r>
              <a:rPr lang="en-GB" dirty="0"/>
              <a:t> most </a:t>
            </a:r>
            <a:r>
              <a:rPr lang="en-GB" dirty="0" err="1"/>
              <a:t>sendan</a:t>
            </a:r>
            <a:r>
              <a:rPr lang="en-GB" dirty="0"/>
              <a:t> </a:t>
            </a:r>
            <a:r>
              <a:rPr lang="en-GB" dirty="0" err="1"/>
              <a:t>raðe</a:t>
            </a:r>
            <a:endParaRPr lang="en-GB" dirty="0"/>
          </a:p>
          <a:p>
            <a:r>
              <a:rPr lang="en-GB" dirty="0" err="1"/>
              <a:t>beagas</a:t>
            </a:r>
            <a:r>
              <a:rPr lang="en-GB" dirty="0"/>
              <a:t> </a:t>
            </a:r>
            <a:r>
              <a:rPr lang="en-GB" dirty="0" err="1"/>
              <a:t>wið</a:t>
            </a:r>
            <a:r>
              <a:rPr lang="en-GB" dirty="0"/>
              <a:t> </a:t>
            </a:r>
            <a:r>
              <a:rPr lang="en-GB" dirty="0" err="1"/>
              <a:t>gebeorge</a:t>
            </a:r>
            <a:r>
              <a:rPr lang="en-GB" dirty="0"/>
              <a:t>;     and </a:t>
            </a:r>
            <a:r>
              <a:rPr lang="en-GB" dirty="0" err="1"/>
              <a:t>eow</a:t>
            </a:r>
            <a:r>
              <a:rPr lang="en-GB" dirty="0"/>
              <a:t> </a:t>
            </a:r>
            <a:r>
              <a:rPr lang="en-GB" dirty="0" err="1"/>
              <a:t>betere</a:t>
            </a:r>
            <a:r>
              <a:rPr lang="en-GB" dirty="0"/>
              <a:t> is</a:t>
            </a:r>
          </a:p>
          <a:p>
            <a:r>
              <a:rPr lang="en-GB" dirty="0" err="1"/>
              <a:t>þæt</a:t>
            </a:r>
            <a:r>
              <a:rPr lang="en-GB" dirty="0"/>
              <a:t> </a:t>
            </a:r>
            <a:r>
              <a:rPr lang="en-GB" dirty="0" err="1"/>
              <a:t>ge</a:t>
            </a:r>
            <a:r>
              <a:rPr lang="en-GB" dirty="0"/>
              <a:t> </a:t>
            </a:r>
            <a:r>
              <a:rPr lang="en-GB" dirty="0" err="1"/>
              <a:t>þisne</a:t>
            </a:r>
            <a:r>
              <a:rPr lang="en-GB" dirty="0"/>
              <a:t> </a:t>
            </a:r>
            <a:r>
              <a:rPr lang="en-GB" b="1" dirty="0" err="1"/>
              <a:t>garræs</a:t>
            </a:r>
            <a:r>
              <a:rPr lang="en-GB" dirty="0"/>
              <a:t>,    mid </a:t>
            </a:r>
            <a:r>
              <a:rPr lang="en-GB" dirty="0" err="1"/>
              <a:t>gafole</a:t>
            </a:r>
            <a:r>
              <a:rPr lang="en-GB" dirty="0"/>
              <a:t> </a:t>
            </a:r>
            <a:r>
              <a:rPr lang="en-GB" dirty="0" err="1"/>
              <a:t>forgyldan</a:t>
            </a:r>
            <a:endParaRPr lang="en-GB" dirty="0"/>
          </a:p>
          <a:p>
            <a:r>
              <a:rPr lang="en-GB" dirty="0" err="1"/>
              <a:t>þon</a:t>
            </a:r>
            <a:r>
              <a:rPr lang="en-GB" dirty="0"/>
              <a:t> we </a:t>
            </a:r>
            <a:r>
              <a:rPr lang="en-GB" dirty="0" err="1"/>
              <a:t>swa</a:t>
            </a:r>
            <a:r>
              <a:rPr lang="en-GB" dirty="0"/>
              <a:t> </a:t>
            </a:r>
            <a:r>
              <a:rPr lang="en-GB" dirty="0" err="1"/>
              <a:t>hearde</a:t>
            </a:r>
            <a:r>
              <a:rPr lang="en-GB" dirty="0"/>
              <a:t>     </a:t>
            </a:r>
            <a:r>
              <a:rPr lang="en-GB" dirty="0" err="1"/>
              <a:t>hilde</a:t>
            </a:r>
            <a:r>
              <a:rPr lang="en-GB" dirty="0"/>
              <a:t> </a:t>
            </a:r>
            <a:r>
              <a:rPr lang="en-GB" dirty="0" err="1"/>
              <a:t>dælon</a:t>
            </a:r>
            <a:r>
              <a:rPr lang="en-GB" dirty="0"/>
              <a:t>.</a:t>
            </a:r>
          </a:p>
          <a:p>
            <a:r>
              <a:rPr lang="en-GB" dirty="0"/>
              <a:t>Ne </a:t>
            </a:r>
            <a:r>
              <a:rPr lang="en-GB" dirty="0" err="1"/>
              <a:t>þurfe</a:t>
            </a:r>
            <a:r>
              <a:rPr lang="en-GB" dirty="0"/>
              <a:t> we us </a:t>
            </a:r>
            <a:r>
              <a:rPr lang="en-GB" dirty="0" err="1"/>
              <a:t>spillan</a:t>
            </a:r>
            <a:r>
              <a:rPr lang="en-GB" dirty="0"/>
              <a:t>,     gif </a:t>
            </a:r>
            <a:r>
              <a:rPr lang="en-GB" dirty="0" err="1"/>
              <a:t>ge</a:t>
            </a:r>
            <a:r>
              <a:rPr lang="en-GB" dirty="0"/>
              <a:t> </a:t>
            </a:r>
            <a:r>
              <a:rPr lang="en-GB" dirty="0" err="1"/>
              <a:t>spedað</a:t>
            </a:r>
            <a:r>
              <a:rPr lang="en-GB" dirty="0"/>
              <a:t> to </a:t>
            </a:r>
            <a:r>
              <a:rPr lang="en-GB" dirty="0" err="1"/>
              <a:t>þam</a:t>
            </a:r>
            <a:r>
              <a:rPr lang="en-GB" dirty="0"/>
              <a:t>;</a:t>
            </a:r>
          </a:p>
          <a:p>
            <a:r>
              <a:rPr lang="en-GB" dirty="0"/>
              <a:t>we </a:t>
            </a:r>
            <a:r>
              <a:rPr lang="en-GB" dirty="0" err="1"/>
              <a:t>willað</a:t>
            </a:r>
            <a:r>
              <a:rPr lang="en-GB" dirty="0"/>
              <a:t> </a:t>
            </a:r>
            <a:r>
              <a:rPr lang="en-GB" dirty="0" err="1"/>
              <a:t>wið</a:t>
            </a:r>
            <a:r>
              <a:rPr lang="en-GB" dirty="0"/>
              <a:t> </a:t>
            </a:r>
            <a:r>
              <a:rPr lang="en-GB" dirty="0" err="1"/>
              <a:t>þam</a:t>
            </a:r>
            <a:r>
              <a:rPr lang="en-GB" dirty="0"/>
              <a:t> </a:t>
            </a:r>
            <a:r>
              <a:rPr lang="en-GB" dirty="0" err="1"/>
              <a:t>golde</a:t>
            </a:r>
            <a:r>
              <a:rPr lang="en-GB" dirty="0"/>
              <a:t>     </a:t>
            </a:r>
            <a:r>
              <a:rPr lang="en-GB" b="1" dirty="0" err="1"/>
              <a:t>grið</a:t>
            </a:r>
            <a:r>
              <a:rPr lang="en-GB" dirty="0"/>
              <a:t> </a:t>
            </a:r>
            <a:r>
              <a:rPr lang="en-GB" dirty="0" err="1"/>
              <a:t>fæstnian</a:t>
            </a:r>
            <a:r>
              <a:rPr lang="en-GB" dirty="0"/>
              <a:t>.</a:t>
            </a:r>
          </a:p>
          <a:p>
            <a:r>
              <a:rPr lang="en-GB" dirty="0" err="1"/>
              <a:t>Gyf</a:t>
            </a:r>
            <a:r>
              <a:rPr lang="en-GB" dirty="0"/>
              <a:t> </a:t>
            </a:r>
            <a:r>
              <a:rPr lang="en-GB" dirty="0" err="1"/>
              <a:t>þu</a:t>
            </a:r>
            <a:r>
              <a:rPr lang="en-GB" dirty="0"/>
              <a:t> </a:t>
            </a:r>
            <a:r>
              <a:rPr lang="en-GB" dirty="0" err="1"/>
              <a:t>þat</a:t>
            </a:r>
            <a:r>
              <a:rPr lang="en-GB" dirty="0"/>
              <a:t> </a:t>
            </a:r>
            <a:r>
              <a:rPr lang="en-GB" dirty="0" err="1"/>
              <a:t>gerædest</a:t>
            </a:r>
            <a:r>
              <a:rPr lang="en-GB" dirty="0"/>
              <a:t>,     </a:t>
            </a:r>
            <a:r>
              <a:rPr lang="en-GB" dirty="0" err="1"/>
              <a:t>þe</a:t>
            </a:r>
            <a:r>
              <a:rPr lang="en-GB" dirty="0"/>
              <a:t> her </a:t>
            </a:r>
            <a:r>
              <a:rPr lang="en-GB" dirty="0" err="1"/>
              <a:t>ricost</a:t>
            </a:r>
            <a:r>
              <a:rPr lang="en-GB" dirty="0"/>
              <a:t> </a:t>
            </a:r>
            <a:r>
              <a:rPr lang="en-GB" dirty="0" err="1"/>
              <a:t>eart</a:t>
            </a:r>
            <a:r>
              <a:rPr lang="en-GB" dirty="0"/>
              <a:t>,</a:t>
            </a:r>
          </a:p>
          <a:p>
            <a:r>
              <a:rPr lang="en-GB" dirty="0" err="1"/>
              <a:t>þæt</a:t>
            </a:r>
            <a:r>
              <a:rPr lang="en-GB" dirty="0"/>
              <a:t> </a:t>
            </a:r>
            <a:r>
              <a:rPr lang="en-GB" dirty="0" err="1"/>
              <a:t>þu</a:t>
            </a:r>
            <a:r>
              <a:rPr lang="en-GB" dirty="0"/>
              <a:t> </a:t>
            </a:r>
            <a:r>
              <a:rPr lang="en-GB" dirty="0" err="1"/>
              <a:t>þine</a:t>
            </a:r>
            <a:r>
              <a:rPr lang="en-GB" dirty="0"/>
              <a:t> </a:t>
            </a:r>
            <a:r>
              <a:rPr lang="en-GB" dirty="0" err="1"/>
              <a:t>leoda</a:t>
            </a:r>
            <a:r>
              <a:rPr lang="en-GB" dirty="0"/>
              <a:t>    </a:t>
            </a:r>
            <a:r>
              <a:rPr lang="en-GB" dirty="0" err="1"/>
              <a:t>lysan</a:t>
            </a:r>
            <a:r>
              <a:rPr lang="en-GB" dirty="0"/>
              <a:t> </a:t>
            </a:r>
            <a:r>
              <a:rPr lang="en-GB" dirty="0" err="1"/>
              <a:t>wille</a:t>
            </a:r>
            <a:r>
              <a:rPr lang="en-GB" dirty="0"/>
              <a:t>,</a:t>
            </a:r>
          </a:p>
          <a:p>
            <a:r>
              <a:rPr lang="en-GB" dirty="0" err="1"/>
              <a:t>syllan</a:t>
            </a:r>
            <a:r>
              <a:rPr lang="en-GB" dirty="0"/>
              <a:t> </a:t>
            </a:r>
            <a:r>
              <a:rPr lang="en-GB" dirty="0" err="1"/>
              <a:t>sæmannum</a:t>
            </a:r>
            <a:r>
              <a:rPr lang="en-GB" dirty="0"/>
              <a:t>     on </a:t>
            </a:r>
            <a:r>
              <a:rPr lang="en-GB" dirty="0" err="1"/>
              <a:t>hyra</a:t>
            </a:r>
            <a:r>
              <a:rPr lang="en-GB" dirty="0"/>
              <a:t> </a:t>
            </a:r>
            <a:r>
              <a:rPr lang="en-GB" dirty="0" err="1"/>
              <a:t>sylfra</a:t>
            </a:r>
            <a:r>
              <a:rPr lang="en-GB" dirty="0"/>
              <a:t> </a:t>
            </a:r>
            <a:r>
              <a:rPr lang="en-GB" dirty="0" err="1"/>
              <a:t>dom</a:t>
            </a:r>
            <a:endParaRPr lang="en-GB" dirty="0"/>
          </a:p>
          <a:p>
            <a:r>
              <a:rPr lang="en-GB" dirty="0" err="1"/>
              <a:t>feoh</a:t>
            </a:r>
            <a:r>
              <a:rPr lang="en-GB" dirty="0"/>
              <a:t> </a:t>
            </a:r>
            <a:r>
              <a:rPr lang="en-GB" dirty="0" err="1"/>
              <a:t>wið</a:t>
            </a:r>
            <a:r>
              <a:rPr lang="en-GB" dirty="0"/>
              <a:t> </a:t>
            </a:r>
            <a:r>
              <a:rPr lang="en-GB" dirty="0" err="1"/>
              <a:t>freode</a:t>
            </a:r>
            <a:r>
              <a:rPr lang="en-GB" dirty="0"/>
              <a:t>,    and </a:t>
            </a:r>
            <a:r>
              <a:rPr lang="en-GB" dirty="0" err="1"/>
              <a:t>niman</a:t>
            </a:r>
            <a:r>
              <a:rPr lang="en-GB" dirty="0"/>
              <a:t> </a:t>
            </a:r>
            <a:r>
              <a:rPr lang="en-GB" dirty="0" err="1"/>
              <a:t>frið</a:t>
            </a:r>
            <a:r>
              <a:rPr lang="en-GB" dirty="0"/>
              <a:t> </a:t>
            </a:r>
            <a:r>
              <a:rPr lang="en-GB" dirty="0" err="1"/>
              <a:t>æt</a:t>
            </a:r>
            <a:r>
              <a:rPr lang="en-GB" dirty="0"/>
              <a:t> us,</a:t>
            </a:r>
          </a:p>
          <a:p>
            <a:r>
              <a:rPr lang="en-GB" dirty="0"/>
              <a:t>we </a:t>
            </a:r>
            <a:r>
              <a:rPr lang="en-GB" dirty="0" err="1"/>
              <a:t>willaþ</a:t>
            </a:r>
            <a:r>
              <a:rPr lang="en-GB" dirty="0"/>
              <a:t> mid </a:t>
            </a:r>
            <a:r>
              <a:rPr lang="en-GB" dirty="0" err="1"/>
              <a:t>þam</a:t>
            </a:r>
            <a:r>
              <a:rPr lang="en-GB" dirty="0"/>
              <a:t> </a:t>
            </a:r>
            <a:r>
              <a:rPr lang="en-GB" dirty="0" err="1"/>
              <a:t>sceattum</a:t>
            </a:r>
            <a:r>
              <a:rPr lang="en-GB" dirty="0"/>
              <a:t>    us to </a:t>
            </a:r>
            <a:r>
              <a:rPr lang="en-GB" dirty="0" err="1"/>
              <a:t>scype</a:t>
            </a:r>
            <a:r>
              <a:rPr lang="en-GB" dirty="0"/>
              <a:t> </a:t>
            </a:r>
            <a:r>
              <a:rPr lang="en-GB" dirty="0" err="1"/>
              <a:t>gangan</a:t>
            </a:r>
            <a:r>
              <a:rPr lang="en-GB" dirty="0"/>
              <a:t>,</a:t>
            </a:r>
          </a:p>
          <a:p>
            <a:r>
              <a:rPr lang="en-GB" dirty="0"/>
              <a:t>on </a:t>
            </a:r>
            <a:r>
              <a:rPr lang="en-GB" dirty="0" err="1"/>
              <a:t>flot</a:t>
            </a:r>
            <a:r>
              <a:rPr lang="en-GB" dirty="0"/>
              <a:t> </a:t>
            </a:r>
            <a:r>
              <a:rPr lang="en-GB" dirty="0" err="1"/>
              <a:t>feran</a:t>
            </a:r>
            <a:r>
              <a:rPr lang="en-GB" dirty="0"/>
              <a:t>,     and </a:t>
            </a:r>
            <a:r>
              <a:rPr lang="en-GB" dirty="0" err="1"/>
              <a:t>eow</a:t>
            </a:r>
            <a:r>
              <a:rPr lang="en-GB" dirty="0"/>
              <a:t> </a:t>
            </a:r>
            <a:r>
              <a:rPr lang="en-GB" dirty="0" err="1"/>
              <a:t>friþes</a:t>
            </a:r>
            <a:r>
              <a:rPr lang="en-GB" dirty="0"/>
              <a:t> </a:t>
            </a:r>
            <a:r>
              <a:rPr lang="en-GB" dirty="0" err="1"/>
              <a:t>healdan</a:t>
            </a:r>
            <a:r>
              <a:rPr lang="en-GB" dirty="0"/>
              <a:t>”. </a:t>
            </a:r>
          </a:p>
          <a:p>
            <a:r>
              <a:rPr lang="en-GB" dirty="0"/>
              <a:t>‘The Battle of Maldon’, ll. 25-41</a:t>
            </a:r>
          </a:p>
        </p:txBody>
      </p:sp>
      <p:sp>
        <p:nvSpPr>
          <p:cNvPr id="4" name="TextBox 3">
            <a:extLst>
              <a:ext uri="{FF2B5EF4-FFF2-40B4-BE49-F238E27FC236}">
                <a16:creationId xmlns:a16="http://schemas.microsoft.com/office/drawing/2014/main" id="{0197C6F8-29FA-4A46-840B-9FB7867312B0}"/>
              </a:ext>
            </a:extLst>
          </p:cNvPr>
          <p:cNvSpPr txBox="1"/>
          <p:nvPr/>
        </p:nvSpPr>
        <p:spPr>
          <a:xfrm>
            <a:off x="7433465" y="876822"/>
            <a:ext cx="3634338" cy="707886"/>
          </a:xfrm>
          <a:prstGeom prst="rect">
            <a:avLst/>
          </a:prstGeom>
          <a:noFill/>
        </p:spPr>
        <p:txBody>
          <a:bodyPr wrap="square" rtlCol="0">
            <a:spAutoFit/>
          </a:bodyPr>
          <a:lstStyle/>
          <a:p>
            <a:r>
              <a:rPr lang="en-GB" sz="2000" dirty="0"/>
              <a:t>OE </a:t>
            </a:r>
            <a:r>
              <a:rPr lang="en-GB" sz="2000" b="1" dirty="0" err="1"/>
              <a:t>eorl</a:t>
            </a:r>
            <a:r>
              <a:rPr lang="en-GB" sz="2000" dirty="0"/>
              <a:t> ‘nobleman, warrior, man’, cf. ON </a:t>
            </a:r>
            <a:r>
              <a:rPr lang="en-GB" sz="2000" b="1" dirty="0"/>
              <a:t>jarl</a:t>
            </a:r>
            <a:r>
              <a:rPr lang="en-GB" sz="2000" dirty="0"/>
              <a:t> ‘earl’</a:t>
            </a:r>
          </a:p>
        </p:txBody>
      </p:sp>
      <p:sp>
        <p:nvSpPr>
          <p:cNvPr id="5" name="TextBox 4">
            <a:extLst>
              <a:ext uri="{FF2B5EF4-FFF2-40B4-BE49-F238E27FC236}">
                <a16:creationId xmlns:a16="http://schemas.microsoft.com/office/drawing/2014/main" id="{D7102042-5C7B-454B-84A9-4E948F09B786}"/>
              </a:ext>
            </a:extLst>
          </p:cNvPr>
          <p:cNvSpPr txBox="1"/>
          <p:nvPr/>
        </p:nvSpPr>
        <p:spPr>
          <a:xfrm>
            <a:off x="6373527" y="2152911"/>
            <a:ext cx="3411447" cy="707886"/>
          </a:xfrm>
          <a:prstGeom prst="rect">
            <a:avLst/>
          </a:prstGeom>
          <a:noFill/>
        </p:spPr>
        <p:txBody>
          <a:bodyPr wrap="none" rtlCol="0">
            <a:spAutoFit/>
          </a:bodyPr>
          <a:lstStyle/>
          <a:p>
            <a:r>
              <a:rPr lang="en-GB" sz="2000" dirty="0"/>
              <a:t>OE </a:t>
            </a:r>
            <a:r>
              <a:rPr lang="en-GB" sz="2000" b="1" dirty="0" err="1"/>
              <a:t>snelle</a:t>
            </a:r>
            <a:r>
              <a:rPr lang="en-GB" sz="2000" dirty="0"/>
              <a:t> ‘quick, active’,</a:t>
            </a:r>
          </a:p>
          <a:p>
            <a:r>
              <a:rPr lang="en-GB" sz="2000" dirty="0"/>
              <a:t> cf. ON </a:t>
            </a:r>
            <a:r>
              <a:rPr lang="en-GB" sz="2000" b="1" dirty="0" err="1"/>
              <a:t>snjallr</a:t>
            </a:r>
            <a:r>
              <a:rPr lang="en-GB" sz="2000" dirty="0"/>
              <a:t> ‘brave, eloquent’</a:t>
            </a:r>
          </a:p>
        </p:txBody>
      </p:sp>
      <p:sp>
        <p:nvSpPr>
          <p:cNvPr id="6" name="TextBox 5">
            <a:extLst>
              <a:ext uri="{FF2B5EF4-FFF2-40B4-BE49-F238E27FC236}">
                <a16:creationId xmlns:a16="http://schemas.microsoft.com/office/drawing/2014/main" id="{14318063-204A-D442-BB0F-781CDEA51982}"/>
              </a:ext>
            </a:extLst>
          </p:cNvPr>
          <p:cNvSpPr txBox="1"/>
          <p:nvPr/>
        </p:nvSpPr>
        <p:spPr>
          <a:xfrm>
            <a:off x="7344427" y="3429000"/>
            <a:ext cx="4103386" cy="707886"/>
          </a:xfrm>
          <a:prstGeom prst="rect">
            <a:avLst/>
          </a:prstGeom>
          <a:noFill/>
        </p:spPr>
        <p:txBody>
          <a:bodyPr wrap="square" rtlCol="0">
            <a:spAutoFit/>
          </a:bodyPr>
          <a:lstStyle/>
          <a:p>
            <a:r>
              <a:rPr lang="en-GB" sz="2000" dirty="0"/>
              <a:t>OE </a:t>
            </a:r>
            <a:r>
              <a:rPr lang="en-GB" sz="2000" b="1" dirty="0" err="1"/>
              <a:t>garræs</a:t>
            </a:r>
            <a:r>
              <a:rPr lang="en-GB" sz="2000" dirty="0"/>
              <a:t> ‘spear-rush’, cf. ON </a:t>
            </a:r>
            <a:r>
              <a:rPr lang="en-GB" sz="2000" b="1" dirty="0" err="1"/>
              <a:t>geirrás</a:t>
            </a:r>
            <a:r>
              <a:rPr lang="en-GB" sz="2000" b="1" dirty="0"/>
              <a:t> </a:t>
            </a:r>
            <a:r>
              <a:rPr lang="en-GB" sz="2000" dirty="0"/>
              <a:t>‘spear-torrent, rush of spears’</a:t>
            </a:r>
          </a:p>
        </p:txBody>
      </p:sp>
      <p:sp>
        <p:nvSpPr>
          <p:cNvPr id="7" name="TextBox 6">
            <a:extLst>
              <a:ext uri="{FF2B5EF4-FFF2-40B4-BE49-F238E27FC236}">
                <a16:creationId xmlns:a16="http://schemas.microsoft.com/office/drawing/2014/main" id="{F761C119-B0F6-054E-B3E7-E5873F90ED13}"/>
              </a:ext>
            </a:extLst>
          </p:cNvPr>
          <p:cNvSpPr txBox="1"/>
          <p:nvPr/>
        </p:nvSpPr>
        <p:spPr>
          <a:xfrm>
            <a:off x="6882320" y="4611224"/>
            <a:ext cx="3695178" cy="707886"/>
          </a:xfrm>
          <a:prstGeom prst="rect">
            <a:avLst/>
          </a:prstGeom>
          <a:noFill/>
        </p:spPr>
        <p:txBody>
          <a:bodyPr wrap="square" rtlCol="0">
            <a:spAutoFit/>
          </a:bodyPr>
          <a:lstStyle/>
          <a:p>
            <a:r>
              <a:rPr lang="en-GB" sz="2000" dirty="0"/>
              <a:t>OE </a:t>
            </a:r>
            <a:r>
              <a:rPr lang="en-GB" sz="2000" b="1" dirty="0" err="1"/>
              <a:t>grið</a:t>
            </a:r>
            <a:r>
              <a:rPr lang="en-GB" sz="2000" b="1" dirty="0"/>
              <a:t> </a:t>
            </a:r>
            <a:r>
              <a:rPr lang="en-GB" sz="2000" dirty="0"/>
              <a:t>‘truce, peace, protection’ from ON </a:t>
            </a:r>
            <a:r>
              <a:rPr lang="en-GB" sz="2000" b="1" dirty="0" err="1"/>
              <a:t>grið</a:t>
            </a:r>
            <a:r>
              <a:rPr lang="en-GB" sz="2000" b="1" dirty="0"/>
              <a:t>, </a:t>
            </a:r>
            <a:r>
              <a:rPr lang="en-GB" sz="2000" dirty="0"/>
              <a:t>‘truce, peace’</a:t>
            </a:r>
          </a:p>
        </p:txBody>
      </p:sp>
      <p:cxnSp>
        <p:nvCxnSpPr>
          <p:cNvPr id="9" name="Straight Arrow Connector 8">
            <a:extLst>
              <a:ext uri="{FF2B5EF4-FFF2-40B4-BE49-F238E27FC236}">
                <a16:creationId xmlns:a16="http://schemas.microsoft.com/office/drawing/2014/main" id="{6616D8BB-B10E-7542-864B-16F4C6D151C6}"/>
              </a:ext>
            </a:extLst>
          </p:cNvPr>
          <p:cNvCxnSpPr/>
          <p:nvPr/>
        </p:nvCxnSpPr>
        <p:spPr>
          <a:xfrm flipV="1">
            <a:off x="3099460" y="1068779"/>
            <a:ext cx="4334005"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0B77065-D3FB-D54F-9D53-EC4B8CE84B25}"/>
              </a:ext>
            </a:extLst>
          </p:cNvPr>
          <p:cNvCxnSpPr/>
          <p:nvPr/>
        </p:nvCxnSpPr>
        <p:spPr>
          <a:xfrm>
            <a:off x="4411249" y="2131123"/>
            <a:ext cx="1962278" cy="196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70FB58-F7F1-674C-A7A5-1F58434BC05C}"/>
              </a:ext>
            </a:extLst>
          </p:cNvPr>
          <p:cNvCxnSpPr>
            <a:cxnSpLocks/>
          </p:cNvCxnSpPr>
          <p:nvPr/>
        </p:nvCxnSpPr>
        <p:spPr>
          <a:xfrm>
            <a:off x="3099460" y="3015900"/>
            <a:ext cx="4244967" cy="5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62A59F-6BD6-854F-A891-5D33D0E2D73C}"/>
              </a:ext>
            </a:extLst>
          </p:cNvPr>
          <p:cNvCxnSpPr/>
          <p:nvPr/>
        </p:nvCxnSpPr>
        <p:spPr>
          <a:xfrm>
            <a:off x="3970318" y="3845156"/>
            <a:ext cx="2912002" cy="97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37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5F9D27-CFF9-2F40-969B-2A94F946ABB8}"/>
              </a:ext>
            </a:extLst>
          </p:cNvPr>
          <p:cNvSpPr txBox="1"/>
          <p:nvPr/>
        </p:nvSpPr>
        <p:spPr>
          <a:xfrm>
            <a:off x="977030" y="964504"/>
            <a:ext cx="5803780" cy="830997"/>
          </a:xfrm>
          <a:prstGeom prst="rect">
            <a:avLst/>
          </a:prstGeom>
          <a:noFill/>
        </p:spPr>
        <p:txBody>
          <a:bodyPr wrap="square" rtlCol="0">
            <a:spAutoFit/>
          </a:bodyPr>
          <a:lstStyle/>
          <a:p>
            <a:r>
              <a:rPr lang="en-GB" sz="2400" dirty="0" err="1"/>
              <a:t>Þær</a:t>
            </a:r>
            <a:r>
              <a:rPr lang="en-GB" sz="2400" dirty="0"/>
              <a:t> </a:t>
            </a:r>
            <a:r>
              <a:rPr lang="en-GB" sz="2400" dirty="0" err="1"/>
              <a:t>stodon</a:t>
            </a:r>
            <a:r>
              <a:rPr lang="en-GB" sz="2400" dirty="0"/>
              <a:t> mid </a:t>
            </a:r>
            <a:r>
              <a:rPr lang="en-GB" sz="2400" dirty="0" err="1"/>
              <a:t>Wulfstane</a:t>
            </a:r>
            <a:r>
              <a:rPr lang="en-GB" sz="2400" dirty="0"/>
              <a:t>     </a:t>
            </a:r>
            <a:r>
              <a:rPr lang="en-GB" sz="2400" dirty="0" err="1"/>
              <a:t>wigan</a:t>
            </a:r>
            <a:r>
              <a:rPr lang="en-GB" sz="2400" dirty="0"/>
              <a:t> </a:t>
            </a:r>
            <a:r>
              <a:rPr lang="en-GB" sz="2400" dirty="0" err="1"/>
              <a:t>unforhte</a:t>
            </a:r>
            <a:r>
              <a:rPr lang="en-GB" sz="2400" dirty="0"/>
              <a:t>,</a:t>
            </a:r>
          </a:p>
          <a:p>
            <a:r>
              <a:rPr lang="en-GB" sz="2400" dirty="0" err="1"/>
              <a:t>Ælfere</a:t>
            </a:r>
            <a:r>
              <a:rPr lang="en-GB" sz="2400" dirty="0"/>
              <a:t> and </a:t>
            </a:r>
            <a:r>
              <a:rPr lang="en-GB" sz="2400" b="1" dirty="0" err="1"/>
              <a:t>Maccus</a:t>
            </a:r>
            <a:r>
              <a:rPr lang="en-GB" sz="2400" dirty="0"/>
              <a:t>,     </a:t>
            </a:r>
            <a:r>
              <a:rPr lang="en-GB" sz="2400" dirty="0" err="1"/>
              <a:t>modige</a:t>
            </a:r>
            <a:r>
              <a:rPr lang="en-GB" sz="2400" dirty="0"/>
              <a:t> </a:t>
            </a:r>
            <a:r>
              <a:rPr lang="en-GB" sz="2400" dirty="0" err="1"/>
              <a:t>twegen</a:t>
            </a:r>
            <a:r>
              <a:rPr lang="en-GB" sz="2400" dirty="0"/>
              <a:t> […] </a:t>
            </a:r>
          </a:p>
        </p:txBody>
      </p:sp>
      <p:sp>
        <p:nvSpPr>
          <p:cNvPr id="3" name="TextBox 2">
            <a:extLst>
              <a:ext uri="{FF2B5EF4-FFF2-40B4-BE49-F238E27FC236}">
                <a16:creationId xmlns:a16="http://schemas.microsoft.com/office/drawing/2014/main" id="{BF939BFF-872E-9745-B922-BDF3D1EF9D6D}"/>
              </a:ext>
            </a:extLst>
          </p:cNvPr>
          <p:cNvSpPr txBox="1"/>
          <p:nvPr/>
        </p:nvSpPr>
        <p:spPr>
          <a:xfrm flipH="1">
            <a:off x="7564581" y="1333835"/>
            <a:ext cx="3650389" cy="461665"/>
          </a:xfrm>
          <a:prstGeom prst="rect">
            <a:avLst/>
          </a:prstGeom>
          <a:noFill/>
        </p:spPr>
        <p:txBody>
          <a:bodyPr wrap="square" rtlCol="0">
            <a:spAutoFit/>
          </a:bodyPr>
          <a:lstStyle/>
          <a:p>
            <a:r>
              <a:rPr lang="en-GB" sz="2400" b="1" dirty="0" err="1"/>
              <a:t>Maccus</a:t>
            </a:r>
            <a:r>
              <a:rPr lang="en-GB" sz="2400" dirty="0"/>
              <a:t> = ON </a:t>
            </a:r>
            <a:r>
              <a:rPr lang="en-GB" sz="2400" b="1" dirty="0"/>
              <a:t>Magnús</a:t>
            </a:r>
          </a:p>
        </p:txBody>
      </p:sp>
      <p:sp>
        <p:nvSpPr>
          <p:cNvPr id="8" name="TextBox 7">
            <a:extLst>
              <a:ext uri="{FF2B5EF4-FFF2-40B4-BE49-F238E27FC236}">
                <a16:creationId xmlns:a16="http://schemas.microsoft.com/office/drawing/2014/main" id="{496A6649-2E25-524F-AB60-4340ED064D2E}"/>
              </a:ext>
            </a:extLst>
          </p:cNvPr>
          <p:cNvSpPr txBox="1"/>
          <p:nvPr/>
        </p:nvSpPr>
        <p:spPr>
          <a:xfrm>
            <a:off x="977030" y="2823496"/>
            <a:ext cx="5803780" cy="1569660"/>
          </a:xfrm>
          <a:prstGeom prst="rect">
            <a:avLst/>
          </a:prstGeom>
          <a:noFill/>
        </p:spPr>
        <p:txBody>
          <a:bodyPr wrap="square" rtlCol="0">
            <a:spAutoFit/>
          </a:bodyPr>
          <a:lstStyle/>
          <a:p>
            <a:r>
              <a:rPr lang="en-GB" sz="2400" dirty="0"/>
              <a:t>There stood with </a:t>
            </a:r>
            <a:r>
              <a:rPr lang="en-GB" sz="2400" dirty="0" err="1"/>
              <a:t>Wulfstan</a:t>
            </a:r>
            <a:r>
              <a:rPr lang="en-GB" sz="2400" dirty="0"/>
              <a:t>, warriors unafraid, </a:t>
            </a:r>
          </a:p>
          <a:p>
            <a:r>
              <a:rPr lang="en-GB" sz="2400" dirty="0" err="1"/>
              <a:t>Ælfere</a:t>
            </a:r>
            <a:r>
              <a:rPr lang="en-GB" sz="2400" dirty="0"/>
              <a:t> and </a:t>
            </a:r>
            <a:r>
              <a:rPr lang="en-GB" sz="2400" dirty="0" err="1"/>
              <a:t>Maccus</a:t>
            </a:r>
            <a:r>
              <a:rPr lang="en-GB" sz="2400" dirty="0"/>
              <a:t>, a brave pair […]</a:t>
            </a:r>
          </a:p>
          <a:p>
            <a:endParaRPr lang="en-GB" sz="2400" dirty="0"/>
          </a:p>
          <a:p>
            <a:r>
              <a:rPr lang="en-GB" sz="2400" i="1" dirty="0"/>
              <a:t>Battle of Maldon</a:t>
            </a:r>
            <a:r>
              <a:rPr lang="en-GB" sz="2400" dirty="0"/>
              <a:t>, ll. 79-80</a:t>
            </a:r>
          </a:p>
        </p:txBody>
      </p:sp>
    </p:spTree>
    <p:extLst>
      <p:ext uri="{BB962C8B-B14F-4D97-AF65-F5344CB8AC3E}">
        <p14:creationId xmlns:p14="http://schemas.microsoft.com/office/powerpoint/2010/main" val="3121907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B4A34E-338D-4F48-B6F8-E3B6146BE4D0}"/>
              </a:ext>
            </a:extLst>
          </p:cNvPr>
          <p:cNvSpPr txBox="1"/>
          <p:nvPr/>
        </p:nvSpPr>
        <p:spPr>
          <a:xfrm>
            <a:off x="866900" y="1306287"/>
            <a:ext cx="6523456" cy="1200329"/>
          </a:xfrm>
          <a:prstGeom prst="rect">
            <a:avLst/>
          </a:prstGeom>
          <a:noFill/>
        </p:spPr>
        <p:txBody>
          <a:bodyPr wrap="square" rtlCol="0">
            <a:spAutoFit/>
          </a:bodyPr>
          <a:lstStyle/>
          <a:p>
            <a:r>
              <a:rPr lang="en-GB" sz="2400" dirty="0"/>
              <a:t>Hi </a:t>
            </a:r>
            <a:r>
              <a:rPr lang="en-GB" sz="2400" dirty="0" err="1"/>
              <a:t>bugon</a:t>
            </a:r>
            <a:r>
              <a:rPr lang="en-GB" sz="2400" dirty="0"/>
              <a:t> </a:t>
            </a:r>
            <a:r>
              <a:rPr lang="en-GB" sz="2400" dirty="0" err="1"/>
              <a:t>þa</a:t>
            </a:r>
            <a:r>
              <a:rPr lang="en-GB" sz="2400" dirty="0"/>
              <a:t> </a:t>
            </a:r>
            <a:r>
              <a:rPr lang="en-GB" sz="2400" dirty="0" err="1"/>
              <a:t>fram</a:t>
            </a:r>
            <a:r>
              <a:rPr lang="en-GB" sz="2400" dirty="0"/>
              <a:t> </a:t>
            </a:r>
            <a:r>
              <a:rPr lang="en-GB" sz="2400" dirty="0" err="1"/>
              <a:t>beaduwe</a:t>
            </a:r>
            <a:r>
              <a:rPr lang="en-GB" sz="2400" dirty="0"/>
              <a:t>     </a:t>
            </a:r>
            <a:r>
              <a:rPr lang="en-GB" sz="2400" dirty="0" err="1"/>
              <a:t>þe</a:t>
            </a:r>
            <a:r>
              <a:rPr lang="en-GB" sz="2400" dirty="0"/>
              <a:t> </a:t>
            </a:r>
            <a:r>
              <a:rPr lang="en-GB" sz="2400" dirty="0" err="1"/>
              <a:t>þær</a:t>
            </a:r>
            <a:r>
              <a:rPr lang="en-GB" sz="2400" dirty="0"/>
              <a:t> </a:t>
            </a:r>
            <a:r>
              <a:rPr lang="en-GB" sz="2400" dirty="0" err="1"/>
              <a:t>beon</a:t>
            </a:r>
            <a:r>
              <a:rPr lang="en-GB" sz="2400" dirty="0"/>
              <a:t> </a:t>
            </a:r>
            <a:r>
              <a:rPr lang="en-GB" sz="2400" dirty="0" err="1"/>
              <a:t>noldon</a:t>
            </a:r>
            <a:endParaRPr lang="en-GB" sz="2400" dirty="0"/>
          </a:p>
          <a:p>
            <a:r>
              <a:rPr lang="en-GB" sz="2400" dirty="0" err="1"/>
              <a:t>Þær</a:t>
            </a:r>
            <a:r>
              <a:rPr lang="en-GB" sz="2400" dirty="0"/>
              <a:t> </a:t>
            </a:r>
            <a:r>
              <a:rPr lang="en-GB" sz="2400" dirty="0" err="1"/>
              <a:t>wearð</a:t>
            </a:r>
            <a:r>
              <a:rPr lang="en-GB" sz="2400" dirty="0"/>
              <a:t> </a:t>
            </a:r>
            <a:r>
              <a:rPr lang="en-GB" sz="2400" b="1" dirty="0" err="1"/>
              <a:t>Oddan</a:t>
            </a:r>
            <a:r>
              <a:rPr lang="en-GB" sz="2400" b="1" dirty="0"/>
              <a:t> </a:t>
            </a:r>
            <a:r>
              <a:rPr lang="en-GB" sz="2400" b="1" dirty="0" err="1"/>
              <a:t>bearn</a:t>
            </a:r>
            <a:r>
              <a:rPr lang="en-GB" sz="2400" b="1" dirty="0"/>
              <a:t>     </a:t>
            </a:r>
            <a:r>
              <a:rPr lang="en-GB" sz="2400" dirty="0" err="1"/>
              <a:t>ærest</a:t>
            </a:r>
            <a:r>
              <a:rPr lang="en-GB" sz="2400" dirty="0"/>
              <a:t> on </a:t>
            </a:r>
            <a:r>
              <a:rPr lang="en-GB" sz="2400" dirty="0" err="1"/>
              <a:t>fleame</a:t>
            </a:r>
            <a:r>
              <a:rPr lang="en-GB" sz="2400" dirty="0"/>
              <a:t>, </a:t>
            </a:r>
          </a:p>
          <a:p>
            <a:r>
              <a:rPr lang="en-GB" sz="2400" dirty="0" err="1"/>
              <a:t>Godric</a:t>
            </a:r>
            <a:r>
              <a:rPr lang="en-GB" sz="2400" dirty="0"/>
              <a:t> </a:t>
            </a:r>
            <a:r>
              <a:rPr lang="en-GB" sz="2400" dirty="0" err="1"/>
              <a:t>fram</a:t>
            </a:r>
            <a:r>
              <a:rPr lang="en-GB" sz="2400" dirty="0"/>
              <a:t> </a:t>
            </a:r>
            <a:r>
              <a:rPr lang="en-GB" sz="2400" dirty="0" err="1"/>
              <a:t>guþe</a:t>
            </a:r>
            <a:r>
              <a:rPr lang="en-GB" sz="2400" dirty="0"/>
              <a:t> […]</a:t>
            </a:r>
          </a:p>
        </p:txBody>
      </p:sp>
      <p:sp>
        <p:nvSpPr>
          <p:cNvPr id="5" name="TextBox 4">
            <a:extLst>
              <a:ext uri="{FF2B5EF4-FFF2-40B4-BE49-F238E27FC236}">
                <a16:creationId xmlns:a16="http://schemas.microsoft.com/office/drawing/2014/main" id="{B0315E14-53C7-0745-BE88-ADA34E89D071}"/>
              </a:ext>
            </a:extLst>
          </p:cNvPr>
          <p:cNvSpPr txBox="1"/>
          <p:nvPr/>
        </p:nvSpPr>
        <p:spPr>
          <a:xfrm>
            <a:off x="8000009" y="1675618"/>
            <a:ext cx="3325091" cy="461665"/>
          </a:xfrm>
          <a:prstGeom prst="rect">
            <a:avLst/>
          </a:prstGeom>
          <a:noFill/>
        </p:spPr>
        <p:txBody>
          <a:bodyPr wrap="square" rtlCol="0">
            <a:spAutoFit/>
          </a:bodyPr>
          <a:lstStyle/>
          <a:p>
            <a:r>
              <a:rPr lang="en-GB" sz="2400" b="1" dirty="0" err="1"/>
              <a:t>Odda</a:t>
            </a:r>
            <a:r>
              <a:rPr lang="en-GB" sz="2400" dirty="0"/>
              <a:t> = ON </a:t>
            </a:r>
            <a:r>
              <a:rPr lang="en-GB" sz="2400" b="1" dirty="0" err="1"/>
              <a:t>Oddr</a:t>
            </a:r>
            <a:r>
              <a:rPr lang="en-GB" sz="2400" b="1" dirty="0"/>
              <a:t> or Oddi</a:t>
            </a:r>
          </a:p>
        </p:txBody>
      </p:sp>
      <p:sp>
        <p:nvSpPr>
          <p:cNvPr id="8" name="TextBox 7">
            <a:extLst>
              <a:ext uri="{FF2B5EF4-FFF2-40B4-BE49-F238E27FC236}">
                <a16:creationId xmlns:a16="http://schemas.microsoft.com/office/drawing/2014/main" id="{4C49DD4D-A9D2-DC4D-A772-07058073D40D}"/>
              </a:ext>
            </a:extLst>
          </p:cNvPr>
          <p:cNvSpPr txBox="1"/>
          <p:nvPr/>
        </p:nvSpPr>
        <p:spPr>
          <a:xfrm>
            <a:off x="866900" y="3550724"/>
            <a:ext cx="8633360" cy="2308324"/>
          </a:xfrm>
          <a:prstGeom prst="rect">
            <a:avLst/>
          </a:prstGeom>
          <a:noFill/>
        </p:spPr>
        <p:txBody>
          <a:bodyPr wrap="square" rtlCol="0">
            <a:spAutoFit/>
          </a:bodyPr>
          <a:lstStyle/>
          <a:p>
            <a:r>
              <a:rPr lang="en-GB" sz="2400" dirty="0"/>
              <a:t>Then they turned from battle, those who did not wish to be there;</a:t>
            </a:r>
          </a:p>
          <a:p>
            <a:r>
              <a:rPr lang="en-GB" sz="2400" dirty="0"/>
              <a:t>There the sons of </a:t>
            </a:r>
            <a:r>
              <a:rPr lang="en-GB" sz="2400" dirty="0" err="1"/>
              <a:t>Odda</a:t>
            </a:r>
            <a:r>
              <a:rPr lang="en-GB" sz="2400" dirty="0"/>
              <a:t> were first in flight,</a:t>
            </a:r>
          </a:p>
          <a:p>
            <a:r>
              <a:rPr lang="en-GB" sz="2400" dirty="0" err="1"/>
              <a:t>Godric</a:t>
            </a:r>
            <a:r>
              <a:rPr lang="en-GB" sz="2400" dirty="0"/>
              <a:t> from the battle […]</a:t>
            </a:r>
          </a:p>
          <a:p>
            <a:endParaRPr lang="en-GB" sz="2400" dirty="0"/>
          </a:p>
          <a:p>
            <a:r>
              <a:rPr lang="en-GB" sz="2400" dirty="0"/>
              <a:t>Battle of Maldon, ll. 185-187</a:t>
            </a:r>
          </a:p>
          <a:p>
            <a:endParaRPr lang="en-GB" sz="2400" dirty="0"/>
          </a:p>
        </p:txBody>
      </p:sp>
    </p:spTree>
    <p:extLst>
      <p:ext uri="{BB962C8B-B14F-4D97-AF65-F5344CB8AC3E}">
        <p14:creationId xmlns:p14="http://schemas.microsoft.com/office/powerpoint/2010/main" val="1035562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5A39EF-3D84-8F43-96D5-625842A5467B}"/>
              </a:ext>
            </a:extLst>
          </p:cNvPr>
          <p:cNvSpPr txBox="1"/>
          <p:nvPr/>
        </p:nvSpPr>
        <p:spPr>
          <a:xfrm>
            <a:off x="977030" y="831273"/>
            <a:ext cx="6100664" cy="1938992"/>
          </a:xfrm>
          <a:prstGeom prst="rect">
            <a:avLst/>
          </a:prstGeom>
          <a:noFill/>
        </p:spPr>
        <p:txBody>
          <a:bodyPr wrap="square" rtlCol="0">
            <a:spAutoFit/>
          </a:bodyPr>
          <a:lstStyle/>
          <a:p>
            <a:r>
              <a:rPr lang="en-GB" dirty="0"/>
              <a:t>		</a:t>
            </a:r>
            <a:r>
              <a:rPr lang="en-GB" sz="2400" dirty="0" err="1"/>
              <a:t>Forð</a:t>
            </a:r>
            <a:r>
              <a:rPr lang="en-GB" sz="2400" dirty="0"/>
              <a:t> </a:t>
            </a:r>
            <a:r>
              <a:rPr lang="en-GB" sz="2400" dirty="0" err="1"/>
              <a:t>þa</a:t>
            </a:r>
            <a:r>
              <a:rPr lang="en-GB" sz="2400" dirty="0"/>
              <a:t> </a:t>
            </a:r>
            <a:r>
              <a:rPr lang="en-GB" sz="2400" dirty="0" err="1"/>
              <a:t>eode</a:t>
            </a:r>
            <a:r>
              <a:rPr lang="en-GB" sz="2400" dirty="0"/>
              <a:t> </a:t>
            </a:r>
            <a:r>
              <a:rPr lang="en-GB" sz="2400" b="1" dirty="0" err="1"/>
              <a:t>Wistan</a:t>
            </a:r>
            <a:r>
              <a:rPr lang="en-GB" sz="2400" dirty="0"/>
              <a:t>,</a:t>
            </a:r>
          </a:p>
          <a:p>
            <a:r>
              <a:rPr lang="en-GB" sz="2400" b="1" dirty="0" err="1"/>
              <a:t>Þurstanes</a:t>
            </a:r>
            <a:r>
              <a:rPr lang="en-GB" sz="2400" b="1" dirty="0"/>
              <a:t> </a:t>
            </a:r>
            <a:r>
              <a:rPr lang="en-GB" sz="2400" b="1" dirty="0" err="1"/>
              <a:t>sunu</a:t>
            </a:r>
            <a:r>
              <a:rPr lang="en-GB" sz="2400" dirty="0"/>
              <a:t>,    </a:t>
            </a:r>
            <a:r>
              <a:rPr lang="en-GB" sz="2400" dirty="0" err="1"/>
              <a:t>wið</a:t>
            </a:r>
            <a:r>
              <a:rPr lang="en-GB" sz="2400" dirty="0"/>
              <a:t> </a:t>
            </a:r>
            <a:r>
              <a:rPr lang="en-GB" sz="2400" dirty="0" err="1"/>
              <a:t>þas</a:t>
            </a:r>
            <a:r>
              <a:rPr lang="en-GB" sz="2400" dirty="0"/>
              <a:t> </a:t>
            </a:r>
            <a:r>
              <a:rPr lang="en-GB" sz="2400" dirty="0" err="1"/>
              <a:t>secgas</a:t>
            </a:r>
            <a:r>
              <a:rPr lang="en-GB" sz="2400" dirty="0"/>
              <a:t> </a:t>
            </a:r>
            <a:r>
              <a:rPr lang="en-GB" sz="2400" dirty="0" err="1"/>
              <a:t>feaht</a:t>
            </a:r>
            <a:r>
              <a:rPr lang="en-GB" sz="2400" dirty="0"/>
              <a:t>;</a:t>
            </a:r>
          </a:p>
          <a:p>
            <a:r>
              <a:rPr lang="en-GB" sz="2400" dirty="0"/>
              <a:t>he </a:t>
            </a:r>
            <a:r>
              <a:rPr lang="en-GB" sz="2400" dirty="0" err="1"/>
              <a:t>wæs</a:t>
            </a:r>
            <a:r>
              <a:rPr lang="en-GB" sz="2400" dirty="0"/>
              <a:t> on </a:t>
            </a:r>
            <a:r>
              <a:rPr lang="en-GB" sz="2400" dirty="0" err="1"/>
              <a:t>geþrange</a:t>
            </a:r>
            <a:r>
              <a:rPr lang="en-GB" sz="2400" dirty="0"/>
              <a:t>     </a:t>
            </a:r>
            <a:r>
              <a:rPr lang="en-GB" sz="2400" dirty="0" err="1"/>
              <a:t>hyra</a:t>
            </a:r>
            <a:r>
              <a:rPr lang="en-GB" sz="2400" dirty="0"/>
              <a:t> </a:t>
            </a:r>
            <a:r>
              <a:rPr lang="en-GB" sz="2400" dirty="0" err="1"/>
              <a:t>þreora</a:t>
            </a:r>
            <a:r>
              <a:rPr lang="en-GB" sz="2400" dirty="0"/>
              <a:t> </a:t>
            </a:r>
            <a:r>
              <a:rPr lang="en-GB" sz="2400" dirty="0" err="1"/>
              <a:t>bana</a:t>
            </a:r>
            <a:r>
              <a:rPr lang="en-GB" sz="2400" dirty="0"/>
              <a:t>, </a:t>
            </a:r>
          </a:p>
          <a:p>
            <a:r>
              <a:rPr lang="en-GB" sz="2400" dirty="0" err="1"/>
              <a:t>ær</a:t>
            </a:r>
            <a:r>
              <a:rPr lang="en-GB" sz="2400" dirty="0"/>
              <a:t> him </a:t>
            </a:r>
            <a:r>
              <a:rPr lang="en-GB" sz="2400" b="1" dirty="0" err="1"/>
              <a:t>Wigelines</a:t>
            </a:r>
            <a:r>
              <a:rPr lang="en-GB" sz="2400" b="1" dirty="0"/>
              <a:t> </a:t>
            </a:r>
            <a:r>
              <a:rPr lang="en-GB" sz="2400" b="1" dirty="0" err="1"/>
              <a:t>bearn</a:t>
            </a:r>
            <a:r>
              <a:rPr lang="en-GB" sz="2400" dirty="0"/>
              <a:t>    on </a:t>
            </a:r>
            <a:r>
              <a:rPr lang="en-GB" sz="2400" dirty="0" err="1"/>
              <a:t>þam</a:t>
            </a:r>
            <a:r>
              <a:rPr lang="en-GB" sz="2400" dirty="0"/>
              <a:t> </a:t>
            </a:r>
            <a:r>
              <a:rPr lang="en-GB" sz="2400" dirty="0" err="1"/>
              <a:t>wæle</a:t>
            </a:r>
            <a:r>
              <a:rPr lang="en-GB" sz="2400" dirty="0"/>
              <a:t> </a:t>
            </a:r>
            <a:r>
              <a:rPr lang="en-GB" sz="2400" dirty="0" err="1"/>
              <a:t>læge</a:t>
            </a:r>
            <a:r>
              <a:rPr lang="en-GB" sz="2400" dirty="0"/>
              <a:t>.</a:t>
            </a:r>
          </a:p>
          <a:p>
            <a:endParaRPr lang="en-GB" sz="2400" dirty="0"/>
          </a:p>
        </p:txBody>
      </p:sp>
      <p:sp>
        <p:nvSpPr>
          <p:cNvPr id="7" name="TextBox 6">
            <a:extLst>
              <a:ext uri="{FF2B5EF4-FFF2-40B4-BE49-F238E27FC236}">
                <a16:creationId xmlns:a16="http://schemas.microsoft.com/office/drawing/2014/main" id="{D597E739-06E8-B548-9A3A-7C0BBB61E5C3}"/>
              </a:ext>
            </a:extLst>
          </p:cNvPr>
          <p:cNvSpPr txBox="1"/>
          <p:nvPr/>
        </p:nvSpPr>
        <p:spPr>
          <a:xfrm>
            <a:off x="7469578" y="831273"/>
            <a:ext cx="4191990" cy="1569660"/>
          </a:xfrm>
          <a:prstGeom prst="rect">
            <a:avLst/>
          </a:prstGeom>
          <a:noFill/>
        </p:spPr>
        <p:txBody>
          <a:bodyPr wrap="square" rtlCol="0">
            <a:spAutoFit/>
          </a:bodyPr>
          <a:lstStyle/>
          <a:p>
            <a:r>
              <a:rPr lang="en-GB" sz="2400" dirty="0" err="1"/>
              <a:t>Wistan</a:t>
            </a:r>
            <a:r>
              <a:rPr lang="en-GB" sz="2400" dirty="0"/>
              <a:t> = ON </a:t>
            </a:r>
            <a:r>
              <a:rPr lang="en-GB" sz="2400" b="1" dirty="0" err="1"/>
              <a:t>Vésteinn</a:t>
            </a:r>
            <a:endParaRPr lang="en-GB" sz="2400" b="1" dirty="0"/>
          </a:p>
          <a:p>
            <a:r>
              <a:rPr lang="en-GB" sz="2400" dirty="0" err="1"/>
              <a:t>Þurstan</a:t>
            </a:r>
            <a:r>
              <a:rPr lang="en-GB" sz="2400" dirty="0"/>
              <a:t> = ON </a:t>
            </a:r>
            <a:r>
              <a:rPr lang="en-GB" sz="2400" b="1" dirty="0" err="1"/>
              <a:t>Þorsteinn</a:t>
            </a:r>
            <a:endParaRPr lang="en-GB" sz="2400" b="1" dirty="0"/>
          </a:p>
          <a:p>
            <a:endParaRPr lang="en-GB" sz="2400" dirty="0"/>
          </a:p>
          <a:p>
            <a:r>
              <a:rPr lang="en-GB" sz="2400" dirty="0" err="1"/>
              <a:t>Wigelin</a:t>
            </a:r>
            <a:r>
              <a:rPr lang="en-GB" sz="2400" dirty="0"/>
              <a:t> = OE feminine name?</a:t>
            </a:r>
          </a:p>
        </p:txBody>
      </p:sp>
      <p:sp>
        <p:nvSpPr>
          <p:cNvPr id="8" name="TextBox 7">
            <a:extLst>
              <a:ext uri="{FF2B5EF4-FFF2-40B4-BE49-F238E27FC236}">
                <a16:creationId xmlns:a16="http://schemas.microsoft.com/office/drawing/2014/main" id="{7F534E80-E590-C24C-9AAF-105246FBCB61}"/>
              </a:ext>
            </a:extLst>
          </p:cNvPr>
          <p:cNvSpPr txBox="1"/>
          <p:nvPr/>
        </p:nvSpPr>
        <p:spPr>
          <a:xfrm>
            <a:off x="977030" y="3315840"/>
            <a:ext cx="5970035" cy="2677656"/>
          </a:xfrm>
          <a:prstGeom prst="rect">
            <a:avLst/>
          </a:prstGeom>
          <a:noFill/>
        </p:spPr>
        <p:txBody>
          <a:bodyPr wrap="square" rtlCol="0">
            <a:spAutoFit/>
          </a:bodyPr>
          <a:lstStyle/>
          <a:p>
            <a:r>
              <a:rPr lang="en-GB" dirty="0"/>
              <a:t>		</a:t>
            </a:r>
            <a:r>
              <a:rPr lang="en-GB" sz="2400" dirty="0"/>
              <a:t>Forth then went </a:t>
            </a:r>
            <a:r>
              <a:rPr lang="en-GB" sz="2400" dirty="0" err="1"/>
              <a:t>Wistan</a:t>
            </a:r>
            <a:r>
              <a:rPr lang="en-GB" sz="2400" dirty="0"/>
              <a:t>,</a:t>
            </a:r>
          </a:p>
          <a:p>
            <a:r>
              <a:rPr lang="en-GB" sz="2400" dirty="0" err="1"/>
              <a:t>Thurstan’s</a:t>
            </a:r>
            <a:r>
              <a:rPr lang="en-GB" sz="2400" dirty="0"/>
              <a:t> son, fought against the men</a:t>
            </a:r>
          </a:p>
          <a:p>
            <a:r>
              <a:rPr lang="en-GB" sz="2400" dirty="0"/>
              <a:t>He was the slayer of three in the throng,</a:t>
            </a:r>
          </a:p>
          <a:p>
            <a:r>
              <a:rPr lang="en-GB" sz="2400" dirty="0"/>
              <a:t>Before </a:t>
            </a:r>
            <a:r>
              <a:rPr lang="en-GB" sz="2400" dirty="0" err="1"/>
              <a:t>Wigelin’s</a:t>
            </a:r>
            <a:r>
              <a:rPr lang="en-GB" sz="2400" dirty="0"/>
              <a:t> child lay among the slaughtered.</a:t>
            </a:r>
          </a:p>
          <a:p>
            <a:endParaRPr lang="en-GB" sz="2400" dirty="0"/>
          </a:p>
          <a:p>
            <a:r>
              <a:rPr lang="en-GB" sz="2400" dirty="0"/>
              <a:t>Battle of Maldon, ll. 297-300</a:t>
            </a:r>
          </a:p>
        </p:txBody>
      </p:sp>
    </p:spTree>
    <p:extLst>
      <p:ext uri="{BB962C8B-B14F-4D97-AF65-F5344CB8AC3E}">
        <p14:creationId xmlns:p14="http://schemas.microsoft.com/office/powerpoint/2010/main" val="1534807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uilding in a field&#10;&#10;Description automatically generated">
            <a:extLst>
              <a:ext uri="{FF2B5EF4-FFF2-40B4-BE49-F238E27FC236}">
                <a16:creationId xmlns:a16="http://schemas.microsoft.com/office/drawing/2014/main" id="{3A1E6EFC-1496-9B4F-9BC0-A60211177817}"/>
              </a:ext>
            </a:extLst>
          </p:cNvPr>
          <p:cNvPicPr>
            <a:picLocks noChangeAspect="1"/>
          </p:cNvPicPr>
          <p:nvPr/>
        </p:nvPicPr>
        <p:blipFill>
          <a:blip r:embed="rId3"/>
          <a:srcRect l="27978" r="20450" b="2"/>
          <a:stretch/>
        </p:blipFill>
        <p:spPr>
          <a:xfrm>
            <a:off x="-6507" y="1183339"/>
            <a:ext cx="4046132" cy="5707537"/>
          </a:xfrm>
          <a:prstGeom prst="rect">
            <a:avLst/>
          </a:prstGeom>
        </p:spPr>
      </p:pic>
      <p:pic>
        <p:nvPicPr>
          <p:cNvPr id="6" name="Picture 5" descr="A wooden structure with heads of dragons on the roof&#10;&#10;Description automatically generated">
            <a:extLst>
              <a:ext uri="{FF2B5EF4-FFF2-40B4-BE49-F238E27FC236}">
                <a16:creationId xmlns:a16="http://schemas.microsoft.com/office/drawing/2014/main" id="{B96E1A16-EA2D-DD41-A181-8A2C8BDAC9C2}"/>
              </a:ext>
            </a:extLst>
          </p:cNvPr>
          <p:cNvPicPr>
            <a:picLocks noChangeAspect="1"/>
          </p:cNvPicPr>
          <p:nvPr/>
        </p:nvPicPr>
        <p:blipFill>
          <a:blip r:embed="rId4"/>
          <a:srcRect l="4928" r="1" b="1"/>
          <a:stretch/>
        </p:blipFill>
        <p:spPr>
          <a:xfrm>
            <a:off x="4094960" y="10"/>
            <a:ext cx="4029005" cy="5707527"/>
          </a:xfrm>
          <a:prstGeom prst="rect">
            <a:avLst/>
          </a:prstGeom>
        </p:spPr>
      </p:pic>
      <p:pic>
        <p:nvPicPr>
          <p:cNvPr id="8" name="Picture 7" descr="A room with a fire pit and wooden beams&#10;&#10;Description automatically generated">
            <a:extLst>
              <a:ext uri="{FF2B5EF4-FFF2-40B4-BE49-F238E27FC236}">
                <a16:creationId xmlns:a16="http://schemas.microsoft.com/office/drawing/2014/main" id="{4AE9FC50-63AF-844B-B69F-82ACC605DD73}"/>
              </a:ext>
            </a:extLst>
          </p:cNvPr>
          <p:cNvPicPr>
            <a:picLocks noChangeAspect="1"/>
          </p:cNvPicPr>
          <p:nvPr/>
        </p:nvPicPr>
        <p:blipFill>
          <a:blip r:embed="rId5"/>
          <a:srcRect r="1" b="7901"/>
          <a:stretch/>
        </p:blipFill>
        <p:spPr>
          <a:xfrm>
            <a:off x="8179347" y="1183339"/>
            <a:ext cx="4012654" cy="5707537"/>
          </a:xfrm>
          <a:prstGeom prst="rect">
            <a:avLst/>
          </a:prstGeom>
        </p:spPr>
      </p:pic>
    </p:spTree>
    <p:extLst>
      <p:ext uri="{BB962C8B-B14F-4D97-AF65-F5344CB8AC3E}">
        <p14:creationId xmlns:p14="http://schemas.microsoft.com/office/powerpoint/2010/main" val="582204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3874B5F6-4B40-B941-8C6F-F8128DC571FC}"/>
              </a:ext>
            </a:extLst>
          </p:cNvPr>
          <p:cNvPicPr>
            <a:picLocks noChangeAspect="1"/>
          </p:cNvPicPr>
          <p:nvPr/>
        </p:nvPicPr>
        <p:blipFill>
          <a:blip r:embed="rId3"/>
          <a:stretch>
            <a:fillRect/>
          </a:stretch>
        </p:blipFill>
        <p:spPr>
          <a:xfrm>
            <a:off x="3114282" y="0"/>
            <a:ext cx="5612708" cy="6858000"/>
          </a:xfrm>
          <a:prstGeom prst="rect">
            <a:avLst/>
          </a:prstGeom>
        </p:spPr>
      </p:pic>
      <p:sp>
        <p:nvSpPr>
          <p:cNvPr id="4" name="TextBox 3">
            <a:extLst>
              <a:ext uri="{FF2B5EF4-FFF2-40B4-BE49-F238E27FC236}">
                <a16:creationId xmlns:a16="http://schemas.microsoft.com/office/drawing/2014/main" id="{964ADE61-7B75-9944-AA2B-3C51368A16DC}"/>
              </a:ext>
            </a:extLst>
          </p:cNvPr>
          <p:cNvSpPr txBox="1"/>
          <p:nvPr/>
        </p:nvSpPr>
        <p:spPr>
          <a:xfrm>
            <a:off x="8915400" y="4457700"/>
            <a:ext cx="2600325" cy="1200329"/>
          </a:xfrm>
          <a:prstGeom prst="rect">
            <a:avLst/>
          </a:prstGeom>
          <a:noFill/>
        </p:spPr>
        <p:txBody>
          <a:bodyPr wrap="square" rtlCol="0">
            <a:spAutoFit/>
          </a:bodyPr>
          <a:lstStyle/>
          <a:p>
            <a:r>
              <a:rPr lang="en-GB" dirty="0"/>
              <a:t>From Andy Orchard, </a:t>
            </a:r>
            <a:r>
              <a:rPr lang="en-GB" i="1" dirty="0"/>
              <a:t>A Critical Companion to Beowulf, </a:t>
            </a:r>
            <a:r>
              <a:rPr lang="en-GB" dirty="0"/>
              <a:t>p. xiii, drawn by Katherine Scarfe Beckett.</a:t>
            </a:r>
          </a:p>
        </p:txBody>
      </p:sp>
    </p:spTree>
    <p:extLst>
      <p:ext uri="{BB962C8B-B14F-4D97-AF65-F5344CB8AC3E}">
        <p14:creationId xmlns:p14="http://schemas.microsoft.com/office/powerpoint/2010/main" val="2956717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4B94D312-BAED-C647-B7D8-BA12843E5384}"/>
              </a:ext>
            </a:extLst>
          </p:cNvPr>
          <p:cNvPicPr>
            <a:picLocks noChangeAspect="1"/>
          </p:cNvPicPr>
          <p:nvPr/>
        </p:nvPicPr>
        <p:blipFill>
          <a:blip r:embed="rId3"/>
          <a:stretch>
            <a:fillRect/>
          </a:stretch>
        </p:blipFill>
        <p:spPr>
          <a:xfrm>
            <a:off x="3269294" y="-3993"/>
            <a:ext cx="5650128" cy="6861993"/>
          </a:xfrm>
          <a:prstGeom prst="rect">
            <a:avLst/>
          </a:prstGeom>
        </p:spPr>
      </p:pic>
      <p:sp>
        <p:nvSpPr>
          <p:cNvPr id="4" name="TextBox 3">
            <a:extLst>
              <a:ext uri="{FF2B5EF4-FFF2-40B4-BE49-F238E27FC236}">
                <a16:creationId xmlns:a16="http://schemas.microsoft.com/office/drawing/2014/main" id="{78589CD0-8B07-8B44-8D36-55C7AE5D6D8D}"/>
              </a:ext>
            </a:extLst>
          </p:cNvPr>
          <p:cNvSpPr txBox="1"/>
          <p:nvPr/>
        </p:nvSpPr>
        <p:spPr>
          <a:xfrm>
            <a:off x="9386888" y="4772025"/>
            <a:ext cx="2414587" cy="923330"/>
          </a:xfrm>
          <a:prstGeom prst="rect">
            <a:avLst/>
          </a:prstGeom>
          <a:noFill/>
        </p:spPr>
        <p:txBody>
          <a:bodyPr wrap="square" rtlCol="0">
            <a:spAutoFit/>
          </a:bodyPr>
          <a:lstStyle/>
          <a:p>
            <a:r>
              <a:rPr lang="en-GB" dirty="0"/>
              <a:t>Cotton Tiberius map, c. 995-1050, Cotton MS Tib.B.5, fol. 56. </a:t>
            </a:r>
          </a:p>
        </p:txBody>
      </p:sp>
    </p:spTree>
    <p:extLst>
      <p:ext uri="{BB962C8B-B14F-4D97-AF65-F5344CB8AC3E}">
        <p14:creationId xmlns:p14="http://schemas.microsoft.com/office/powerpoint/2010/main" val="4174466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ABC913-EB79-A645-B18E-F6F10D100737}"/>
              </a:ext>
            </a:extLst>
          </p:cNvPr>
          <p:cNvPicPr>
            <a:picLocks noChangeAspect="1"/>
          </p:cNvPicPr>
          <p:nvPr/>
        </p:nvPicPr>
        <p:blipFill rotWithShape="1">
          <a:blip r:embed="rId3"/>
          <a:srcRect t="6041" b="9689"/>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8F108-F8FA-FA4B-8DEC-A714930DC99B}"/>
              </a:ext>
            </a:extLst>
          </p:cNvPr>
          <p:cNvSpPr>
            <a:spLocks noGrp="1"/>
          </p:cNvSpPr>
          <p:nvPr>
            <p:ph type="title"/>
          </p:nvPr>
        </p:nvSpPr>
        <p:spPr>
          <a:xfrm>
            <a:off x="523875" y="5317240"/>
            <a:ext cx="11210925" cy="744836"/>
          </a:xfrm>
        </p:spPr>
        <p:txBody>
          <a:bodyPr>
            <a:normAutofit/>
          </a:bodyPr>
          <a:lstStyle/>
          <a:p>
            <a:pPr algn="ctr"/>
            <a:r>
              <a:rPr lang="en-GB" sz="3600" b="1">
                <a:solidFill>
                  <a:schemeClr val="tx1">
                    <a:lumMod val="85000"/>
                    <a:lumOff val="15000"/>
                  </a:schemeClr>
                </a:solidFill>
              </a:rPr>
              <a:t>The Domesday Stone, Lindisfarne Priory</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414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map&#10;&#10;Description automatically generated">
            <a:extLst>
              <a:ext uri="{FF2B5EF4-FFF2-40B4-BE49-F238E27FC236}">
                <a16:creationId xmlns:a16="http://schemas.microsoft.com/office/drawing/2014/main" id="{8730EB49-D1E5-4B40-A6BA-944135D081AD}"/>
              </a:ext>
            </a:extLst>
          </p:cNvPr>
          <p:cNvPicPr>
            <a:picLocks noChangeAspect="1"/>
          </p:cNvPicPr>
          <p:nvPr/>
        </p:nvPicPr>
        <p:blipFill>
          <a:blip r:embed="rId3"/>
          <a:stretch>
            <a:fillRect/>
          </a:stretch>
        </p:blipFill>
        <p:spPr>
          <a:xfrm>
            <a:off x="-345" y="642939"/>
            <a:ext cx="12192345" cy="5786436"/>
          </a:xfrm>
          <a:prstGeom prst="rect">
            <a:avLst/>
          </a:prstGeom>
        </p:spPr>
      </p:pic>
    </p:spTree>
    <p:extLst>
      <p:ext uri="{BB962C8B-B14F-4D97-AF65-F5344CB8AC3E}">
        <p14:creationId xmlns:p14="http://schemas.microsoft.com/office/powerpoint/2010/main" val="2954120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33C0D-D672-964B-B6ED-86D0D007AEC2}"/>
              </a:ext>
            </a:extLst>
          </p:cNvPr>
          <p:cNvSpPr txBox="1"/>
          <p:nvPr/>
        </p:nvSpPr>
        <p:spPr>
          <a:xfrm>
            <a:off x="1137916" y="1322716"/>
            <a:ext cx="4809995" cy="4093428"/>
          </a:xfrm>
          <a:prstGeom prst="rect">
            <a:avLst/>
          </a:prstGeom>
          <a:noFill/>
        </p:spPr>
        <p:txBody>
          <a:bodyPr wrap="square" rtlCol="0">
            <a:spAutoFit/>
          </a:bodyPr>
          <a:lstStyle/>
          <a:p>
            <a:r>
              <a:rPr lang="en-GB" dirty="0"/>
              <a:t>		</a:t>
            </a:r>
            <a:r>
              <a:rPr lang="en-GB" sz="2000" dirty="0" err="1"/>
              <a:t>welhwylc</a:t>
            </a:r>
            <a:r>
              <a:rPr lang="en-GB" sz="2000" dirty="0"/>
              <a:t> </a:t>
            </a:r>
            <a:r>
              <a:rPr lang="en-GB" sz="2000" dirty="0" err="1"/>
              <a:t>gecwæð</a:t>
            </a:r>
            <a:r>
              <a:rPr lang="en-GB" sz="2000" dirty="0"/>
              <a:t>,</a:t>
            </a:r>
          </a:p>
          <a:p>
            <a:r>
              <a:rPr lang="en-GB" sz="2000" dirty="0" err="1"/>
              <a:t>þæt</a:t>
            </a:r>
            <a:r>
              <a:rPr lang="en-GB" sz="2000" dirty="0"/>
              <a:t> he </a:t>
            </a:r>
            <a:r>
              <a:rPr lang="en-GB" sz="2000" dirty="0" err="1"/>
              <a:t>fram</a:t>
            </a:r>
            <a:r>
              <a:rPr lang="en-GB" sz="2000" dirty="0"/>
              <a:t> </a:t>
            </a:r>
            <a:r>
              <a:rPr lang="en-GB" sz="2000" dirty="0" err="1"/>
              <a:t>Sigemundes</a:t>
            </a:r>
            <a:r>
              <a:rPr lang="en-GB" sz="2000" dirty="0"/>
              <a:t>     </a:t>
            </a:r>
            <a:r>
              <a:rPr lang="en-GB" sz="2000" dirty="0" err="1"/>
              <a:t>secgan</a:t>
            </a:r>
            <a:r>
              <a:rPr lang="en-GB" sz="2000" dirty="0"/>
              <a:t> </a:t>
            </a:r>
            <a:r>
              <a:rPr lang="en-GB" sz="2000" dirty="0" err="1"/>
              <a:t>hyrde</a:t>
            </a:r>
            <a:endParaRPr lang="en-GB" sz="2000" dirty="0"/>
          </a:p>
          <a:p>
            <a:r>
              <a:rPr lang="en-GB" sz="2000" dirty="0" err="1"/>
              <a:t>ellendædum</a:t>
            </a:r>
            <a:r>
              <a:rPr lang="en-GB" sz="2000" dirty="0"/>
              <a:t>,     </a:t>
            </a:r>
            <a:r>
              <a:rPr lang="en-GB" sz="2000" dirty="0" err="1"/>
              <a:t>uncuþes</a:t>
            </a:r>
            <a:r>
              <a:rPr lang="en-GB" sz="2000" dirty="0"/>
              <a:t> </a:t>
            </a:r>
            <a:r>
              <a:rPr lang="en-GB" sz="2000" dirty="0" err="1"/>
              <a:t>fela</a:t>
            </a:r>
            <a:r>
              <a:rPr lang="en-GB" sz="2000" dirty="0"/>
              <a:t>, </a:t>
            </a:r>
          </a:p>
          <a:p>
            <a:r>
              <a:rPr lang="en-GB" sz="2000" dirty="0" err="1"/>
              <a:t>Wælsinges</a:t>
            </a:r>
            <a:r>
              <a:rPr lang="en-GB" sz="2000" dirty="0"/>
              <a:t> </a:t>
            </a:r>
            <a:r>
              <a:rPr lang="en-GB" sz="2000" dirty="0" err="1"/>
              <a:t>gewin</a:t>
            </a:r>
            <a:r>
              <a:rPr lang="en-GB" sz="2000" dirty="0"/>
              <a:t>,     wide </a:t>
            </a:r>
            <a:r>
              <a:rPr lang="en-GB" sz="2000" dirty="0" err="1"/>
              <a:t>siðas</a:t>
            </a:r>
            <a:r>
              <a:rPr lang="en-GB" sz="2000" dirty="0"/>
              <a:t>,</a:t>
            </a:r>
          </a:p>
          <a:p>
            <a:r>
              <a:rPr lang="en-GB" sz="2000" dirty="0" err="1"/>
              <a:t>þara</a:t>
            </a:r>
            <a:r>
              <a:rPr lang="en-GB" sz="2000" dirty="0"/>
              <a:t> </a:t>
            </a:r>
            <a:r>
              <a:rPr lang="en-GB" sz="2000" dirty="0" err="1"/>
              <a:t>þe</a:t>
            </a:r>
            <a:r>
              <a:rPr lang="en-GB" sz="2000" dirty="0"/>
              <a:t> </a:t>
            </a:r>
            <a:r>
              <a:rPr lang="en-GB" sz="2000" dirty="0" err="1"/>
              <a:t>gumena</a:t>
            </a:r>
            <a:r>
              <a:rPr lang="en-GB" sz="2000" dirty="0"/>
              <a:t> </a:t>
            </a:r>
            <a:r>
              <a:rPr lang="en-GB" sz="2000" dirty="0" err="1"/>
              <a:t>bearn</a:t>
            </a:r>
            <a:r>
              <a:rPr lang="en-GB" sz="2000" dirty="0"/>
              <a:t>      </a:t>
            </a:r>
            <a:r>
              <a:rPr lang="en-GB" sz="2000" dirty="0" err="1"/>
              <a:t>gearwe</a:t>
            </a:r>
            <a:r>
              <a:rPr lang="en-GB" sz="2000" dirty="0"/>
              <a:t> ne </a:t>
            </a:r>
            <a:r>
              <a:rPr lang="en-GB" sz="2000" dirty="0" err="1"/>
              <a:t>wiston</a:t>
            </a:r>
            <a:r>
              <a:rPr lang="en-GB" sz="2000" dirty="0"/>
              <a:t>,</a:t>
            </a:r>
          </a:p>
          <a:p>
            <a:r>
              <a:rPr lang="en-GB" sz="2000" dirty="0" err="1"/>
              <a:t>fæhðe</a:t>
            </a:r>
            <a:r>
              <a:rPr lang="en-GB" sz="2000" dirty="0"/>
              <a:t> </a:t>
            </a:r>
            <a:r>
              <a:rPr lang="en-GB" sz="2000" dirty="0" err="1"/>
              <a:t>ond</a:t>
            </a:r>
            <a:r>
              <a:rPr lang="en-GB" sz="2000" dirty="0"/>
              <a:t> </a:t>
            </a:r>
            <a:r>
              <a:rPr lang="en-GB" sz="2000" dirty="0" err="1"/>
              <a:t>fyrena</a:t>
            </a:r>
            <a:r>
              <a:rPr lang="en-GB" sz="2000" dirty="0"/>
              <a:t>,       </a:t>
            </a:r>
            <a:r>
              <a:rPr lang="en-GB" sz="2000" dirty="0" err="1"/>
              <a:t>buton</a:t>
            </a:r>
            <a:r>
              <a:rPr lang="en-GB" sz="2000" dirty="0"/>
              <a:t> </a:t>
            </a:r>
            <a:r>
              <a:rPr lang="en-GB" sz="2000" dirty="0" err="1"/>
              <a:t>Fitela</a:t>
            </a:r>
            <a:r>
              <a:rPr lang="en-GB" sz="2000" dirty="0"/>
              <a:t> mid </a:t>
            </a:r>
            <a:r>
              <a:rPr lang="en-GB" sz="2000" dirty="0" err="1"/>
              <a:t>hine</a:t>
            </a:r>
            <a:r>
              <a:rPr lang="en-GB" sz="2000" dirty="0"/>
              <a:t>,</a:t>
            </a:r>
          </a:p>
          <a:p>
            <a:r>
              <a:rPr lang="en-GB" sz="2000" dirty="0" err="1"/>
              <a:t>þonne</a:t>
            </a:r>
            <a:r>
              <a:rPr lang="en-GB" sz="2000" dirty="0"/>
              <a:t> he </a:t>
            </a:r>
            <a:r>
              <a:rPr lang="en-GB" sz="2000" dirty="0" err="1"/>
              <a:t>swulces</a:t>
            </a:r>
            <a:r>
              <a:rPr lang="en-GB" sz="2000" dirty="0"/>
              <a:t>       </a:t>
            </a:r>
            <a:r>
              <a:rPr lang="en-GB" sz="2000" dirty="0" err="1"/>
              <a:t>hwæt</a:t>
            </a:r>
            <a:r>
              <a:rPr lang="en-GB" sz="2000" dirty="0"/>
              <a:t> </a:t>
            </a:r>
            <a:r>
              <a:rPr lang="en-GB" sz="2000" dirty="0" err="1"/>
              <a:t>secgan</a:t>
            </a:r>
            <a:r>
              <a:rPr lang="en-GB" sz="2000" dirty="0"/>
              <a:t> </a:t>
            </a:r>
            <a:r>
              <a:rPr lang="en-GB" sz="2000" dirty="0" err="1"/>
              <a:t>wolde</a:t>
            </a:r>
            <a:r>
              <a:rPr lang="en-GB" sz="2000" dirty="0"/>
              <a:t>,</a:t>
            </a:r>
          </a:p>
          <a:p>
            <a:r>
              <a:rPr lang="en-GB" sz="2000" dirty="0" err="1"/>
              <a:t>eam</a:t>
            </a:r>
            <a:r>
              <a:rPr lang="en-GB" sz="2000" dirty="0"/>
              <a:t> his </a:t>
            </a:r>
            <a:r>
              <a:rPr lang="en-GB" sz="2000" dirty="0" err="1"/>
              <a:t>nefan</a:t>
            </a:r>
            <a:r>
              <a:rPr lang="en-GB" sz="2000" dirty="0"/>
              <a:t>,      </a:t>
            </a:r>
            <a:r>
              <a:rPr lang="en-GB" sz="2000" dirty="0" err="1"/>
              <a:t>swa</a:t>
            </a:r>
            <a:r>
              <a:rPr lang="en-GB" sz="2000" dirty="0"/>
              <a:t> </a:t>
            </a:r>
            <a:r>
              <a:rPr lang="en-GB" sz="2000" dirty="0" err="1"/>
              <a:t>hie</a:t>
            </a:r>
            <a:r>
              <a:rPr lang="en-GB" sz="2000" dirty="0"/>
              <a:t> a </a:t>
            </a:r>
            <a:r>
              <a:rPr lang="en-GB" sz="2000" dirty="0" err="1"/>
              <a:t>wæron</a:t>
            </a:r>
            <a:endParaRPr lang="en-GB" sz="2000" dirty="0"/>
          </a:p>
          <a:p>
            <a:r>
              <a:rPr lang="en-GB" sz="2000" dirty="0"/>
              <a:t>at </a:t>
            </a:r>
            <a:r>
              <a:rPr lang="en-GB" sz="2000" dirty="0" err="1"/>
              <a:t>niða</a:t>
            </a:r>
            <a:r>
              <a:rPr lang="en-GB" sz="2000" dirty="0"/>
              <a:t> </a:t>
            </a:r>
            <a:r>
              <a:rPr lang="en-GB" sz="2000" dirty="0" err="1"/>
              <a:t>gehwam</a:t>
            </a:r>
            <a:r>
              <a:rPr lang="en-GB" sz="2000" dirty="0"/>
              <a:t>      </a:t>
            </a:r>
            <a:r>
              <a:rPr lang="en-GB" sz="2000" dirty="0" err="1"/>
              <a:t>nydgesteallan</a:t>
            </a:r>
            <a:r>
              <a:rPr lang="en-GB" sz="2000" dirty="0"/>
              <a:t>;</a:t>
            </a:r>
          </a:p>
          <a:p>
            <a:r>
              <a:rPr lang="en-GB" sz="2000" dirty="0" err="1"/>
              <a:t>hæfdon</a:t>
            </a:r>
            <a:r>
              <a:rPr lang="en-GB" sz="2000" dirty="0"/>
              <a:t> </a:t>
            </a:r>
            <a:r>
              <a:rPr lang="en-GB" sz="2000" dirty="0" err="1"/>
              <a:t>ealfela</a:t>
            </a:r>
            <a:r>
              <a:rPr lang="en-GB" sz="2000" dirty="0"/>
              <a:t>       </a:t>
            </a:r>
            <a:r>
              <a:rPr lang="en-GB" sz="2000" dirty="0" err="1"/>
              <a:t>eotena</a:t>
            </a:r>
            <a:r>
              <a:rPr lang="en-GB" sz="2000" dirty="0"/>
              <a:t> </a:t>
            </a:r>
            <a:r>
              <a:rPr lang="en-GB" sz="2000" dirty="0" err="1"/>
              <a:t>cynnes</a:t>
            </a:r>
            <a:endParaRPr lang="en-GB" sz="2000" dirty="0"/>
          </a:p>
          <a:p>
            <a:r>
              <a:rPr lang="en-GB" sz="2000" dirty="0" err="1"/>
              <a:t>sweordum</a:t>
            </a:r>
            <a:r>
              <a:rPr lang="en-GB" sz="2000" dirty="0"/>
              <a:t> </a:t>
            </a:r>
            <a:r>
              <a:rPr lang="en-GB" sz="2000" dirty="0" err="1"/>
              <a:t>gesæged</a:t>
            </a:r>
            <a:r>
              <a:rPr lang="en-GB" sz="2000" dirty="0"/>
              <a:t>. </a:t>
            </a:r>
          </a:p>
          <a:p>
            <a:endParaRPr lang="en-GB" sz="2000" dirty="0"/>
          </a:p>
          <a:p>
            <a:r>
              <a:rPr lang="en-GB" sz="2000" i="1" dirty="0"/>
              <a:t>Beowulf</a:t>
            </a:r>
            <a:r>
              <a:rPr lang="en-GB" sz="2000" dirty="0"/>
              <a:t>, ll. 874-884</a:t>
            </a:r>
          </a:p>
        </p:txBody>
      </p:sp>
      <p:sp>
        <p:nvSpPr>
          <p:cNvPr id="3" name="TextBox 2">
            <a:extLst>
              <a:ext uri="{FF2B5EF4-FFF2-40B4-BE49-F238E27FC236}">
                <a16:creationId xmlns:a16="http://schemas.microsoft.com/office/drawing/2014/main" id="{EE8DB287-742A-5443-9598-8A31E2C91BF7}"/>
              </a:ext>
            </a:extLst>
          </p:cNvPr>
          <p:cNvSpPr txBox="1"/>
          <p:nvPr/>
        </p:nvSpPr>
        <p:spPr>
          <a:xfrm>
            <a:off x="6484112" y="1322716"/>
            <a:ext cx="5296209" cy="3477875"/>
          </a:xfrm>
          <a:prstGeom prst="rect">
            <a:avLst/>
          </a:prstGeom>
          <a:noFill/>
        </p:spPr>
        <p:txBody>
          <a:bodyPr wrap="square" rtlCol="0">
            <a:spAutoFit/>
          </a:bodyPr>
          <a:lstStyle/>
          <a:p>
            <a:r>
              <a:rPr lang="en-GB" dirty="0"/>
              <a:t>		</a:t>
            </a:r>
            <a:r>
              <a:rPr lang="en-GB" sz="2000" dirty="0"/>
              <a:t>He told almost everything</a:t>
            </a:r>
          </a:p>
          <a:p>
            <a:r>
              <a:rPr lang="en-GB" sz="2000" dirty="0"/>
              <a:t>that he had heard say about </a:t>
            </a:r>
            <a:r>
              <a:rPr lang="en-GB" sz="2000" dirty="0" err="1"/>
              <a:t>Sigemund</a:t>
            </a:r>
            <a:r>
              <a:rPr lang="en-GB" sz="2000" dirty="0"/>
              <a:t>,</a:t>
            </a:r>
          </a:p>
          <a:p>
            <a:r>
              <a:rPr lang="en-GB" sz="2000" dirty="0"/>
              <a:t>his courageous deeds, many strange things</a:t>
            </a:r>
          </a:p>
          <a:p>
            <a:r>
              <a:rPr lang="en-GB" sz="2000" dirty="0"/>
              <a:t>which the sons of men did not fully know – </a:t>
            </a:r>
          </a:p>
          <a:p>
            <a:r>
              <a:rPr lang="en-GB" sz="2000" dirty="0"/>
              <a:t>the strife of </a:t>
            </a:r>
            <a:r>
              <a:rPr lang="en-GB" sz="2000" dirty="0" err="1"/>
              <a:t>Wæls’s</a:t>
            </a:r>
            <a:r>
              <a:rPr lang="en-GB" sz="2000" dirty="0"/>
              <a:t> son, his wide journeys,</a:t>
            </a:r>
          </a:p>
          <a:p>
            <a:r>
              <a:rPr lang="en-GB" sz="2000" dirty="0"/>
              <a:t>feuds and crimes – except for </a:t>
            </a:r>
            <a:r>
              <a:rPr lang="en-GB" sz="2000" dirty="0" err="1"/>
              <a:t>Fitela</a:t>
            </a:r>
            <a:r>
              <a:rPr lang="en-GB" sz="2000" dirty="0"/>
              <a:t> with him, </a:t>
            </a:r>
          </a:p>
          <a:p>
            <a:r>
              <a:rPr lang="en-GB" sz="2000" dirty="0"/>
              <a:t>to whom he told somewhat of these things,</a:t>
            </a:r>
          </a:p>
          <a:p>
            <a:r>
              <a:rPr lang="en-GB" sz="2000" dirty="0"/>
              <a:t>uncle to his nephew, since they are always were,</a:t>
            </a:r>
          </a:p>
          <a:p>
            <a:r>
              <a:rPr lang="en-GB" sz="2000" dirty="0"/>
              <a:t>in every conflict, companions at times of need;</a:t>
            </a:r>
          </a:p>
          <a:p>
            <a:r>
              <a:rPr lang="en-GB" sz="2000" dirty="0"/>
              <a:t>They had put to sleep with swords many</a:t>
            </a:r>
          </a:p>
          <a:p>
            <a:r>
              <a:rPr lang="en-GB" sz="2000" dirty="0"/>
              <a:t>of the giants’ kin. </a:t>
            </a:r>
          </a:p>
        </p:txBody>
      </p:sp>
    </p:spTree>
    <p:extLst>
      <p:ext uri="{BB962C8B-B14F-4D97-AF65-F5344CB8AC3E}">
        <p14:creationId xmlns:p14="http://schemas.microsoft.com/office/powerpoint/2010/main" val="4071402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33C0D-D672-964B-B6ED-86D0D007AEC2}"/>
              </a:ext>
            </a:extLst>
          </p:cNvPr>
          <p:cNvSpPr txBox="1"/>
          <p:nvPr/>
        </p:nvSpPr>
        <p:spPr>
          <a:xfrm>
            <a:off x="1102290" y="1002082"/>
            <a:ext cx="4809995" cy="4093428"/>
          </a:xfrm>
          <a:prstGeom prst="rect">
            <a:avLst/>
          </a:prstGeom>
          <a:noFill/>
        </p:spPr>
        <p:txBody>
          <a:bodyPr wrap="square" rtlCol="0">
            <a:spAutoFit/>
          </a:bodyPr>
          <a:lstStyle/>
          <a:p>
            <a:r>
              <a:rPr lang="en-GB" dirty="0"/>
              <a:t>		</a:t>
            </a:r>
            <a:r>
              <a:rPr lang="en-GB" sz="2000" dirty="0" err="1"/>
              <a:t>welhwylc</a:t>
            </a:r>
            <a:r>
              <a:rPr lang="en-GB" sz="2000" dirty="0"/>
              <a:t> </a:t>
            </a:r>
            <a:r>
              <a:rPr lang="en-GB" sz="2000" dirty="0" err="1"/>
              <a:t>gecwæð</a:t>
            </a:r>
            <a:r>
              <a:rPr lang="en-GB" sz="2000" dirty="0"/>
              <a:t>,</a:t>
            </a:r>
          </a:p>
          <a:p>
            <a:r>
              <a:rPr lang="en-GB" sz="2000" dirty="0" err="1"/>
              <a:t>þæt</a:t>
            </a:r>
            <a:r>
              <a:rPr lang="en-GB" sz="2000" dirty="0"/>
              <a:t> he </a:t>
            </a:r>
            <a:r>
              <a:rPr lang="en-GB" sz="2000" dirty="0" err="1"/>
              <a:t>fram</a:t>
            </a:r>
            <a:r>
              <a:rPr lang="en-GB" sz="2000" dirty="0"/>
              <a:t> </a:t>
            </a:r>
            <a:r>
              <a:rPr lang="en-GB" sz="2000" b="1" dirty="0" err="1"/>
              <a:t>Sigemundes</a:t>
            </a:r>
            <a:r>
              <a:rPr lang="en-GB" sz="2000" dirty="0"/>
              <a:t>     </a:t>
            </a:r>
            <a:r>
              <a:rPr lang="en-GB" sz="2000" dirty="0" err="1"/>
              <a:t>secgan</a:t>
            </a:r>
            <a:r>
              <a:rPr lang="en-GB" sz="2000" dirty="0"/>
              <a:t> </a:t>
            </a:r>
            <a:r>
              <a:rPr lang="en-GB" sz="2000" dirty="0" err="1"/>
              <a:t>hyrde</a:t>
            </a:r>
            <a:endParaRPr lang="en-GB" sz="2000" dirty="0"/>
          </a:p>
          <a:p>
            <a:r>
              <a:rPr lang="en-GB" sz="2000" dirty="0" err="1"/>
              <a:t>ellendædum</a:t>
            </a:r>
            <a:r>
              <a:rPr lang="en-GB" sz="2000" dirty="0"/>
              <a:t>,     </a:t>
            </a:r>
            <a:r>
              <a:rPr lang="en-GB" sz="2000" dirty="0" err="1"/>
              <a:t>uncuþes</a:t>
            </a:r>
            <a:r>
              <a:rPr lang="en-GB" sz="2000" dirty="0"/>
              <a:t> </a:t>
            </a:r>
            <a:r>
              <a:rPr lang="en-GB" sz="2000" dirty="0" err="1"/>
              <a:t>fela</a:t>
            </a:r>
            <a:r>
              <a:rPr lang="en-GB" sz="2000" dirty="0"/>
              <a:t>, </a:t>
            </a:r>
          </a:p>
          <a:p>
            <a:r>
              <a:rPr lang="en-GB" sz="2000" dirty="0" err="1"/>
              <a:t>Wælsinges</a:t>
            </a:r>
            <a:r>
              <a:rPr lang="en-GB" sz="2000" dirty="0"/>
              <a:t> </a:t>
            </a:r>
            <a:r>
              <a:rPr lang="en-GB" sz="2000" dirty="0" err="1"/>
              <a:t>gewin</a:t>
            </a:r>
            <a:r>
              <a:rPr lang="en-GB" sz="2000" dirty="0"/>
              <a:t>,     wide </a:t>
            </a:r>
            <a:r>
              <a:rPr lang="en-GB" sz="2000" dirty="0" err="1"/>
              <a:t>siðas</a:t>
            </a:r>
            <a:r>
              <a:rPr lang="en-GB" sz="2000" dirty="0"/>
              <a:t>,</a:t>
            </a:r>
          </a:p>
          <a:p>
            <a:r>
              <a:rPr lang="en-GB" sz="2000" dirty="0" err="1"/>
              <a:t>þara</a:t>
            </a:r>
            <a:r>
              <a:rPr lang="en-GB" sz="2000" dirty="0"/>
              <a:t> </a:t>
            </a:r>
            <a:r>
              <a:rPr lang="en-GB" sz="2000" dirty="0" err="1"/>
              <a:t>þe</a:t>
            </a:r>
            <a:r>
              <a:rPr lang="en-GB" sz="2000" dirty="0"/>
              <a:t> </a:t>
            </a:r>
            <a:r>
              <a:rPr lang="en-GB" sz="2000" dirty="0" err="1"/>
              <a:t>gumena</a:t>
            </a:r>
            <a:r>
              <a:rPr lang="en-GB" sz="2000" dirty="0"/>
              <a:t> </a:t>
            </a:r>
            <a:r>
              <a:rPr lang="en-GB" sz="2000" dirty="0" err="1"/>
              <a:t>bearn</a:t>
            </a:r>
            <a:r>
              <a:rPr lang="en-GB" sz="2000" dirty="0"/>
              <a:t>      </a:t>
            </a:r>
            <a:r>
              <a:rPr lang="en-GB" sz="2000" dirty="0" err="1"/>
              <a:t>gearwe</a:t>
            </a:r>
            <a:r>
              <a:rPr lang="en-GB" sz="2000" dirty="0"/>
              <a:t> ne </a:t>
            </a:r>
            <a:r>
              <a:rPr lang="en-GB" sz="2000" dirty="0" err="1"/>
              <a:t>wiston</a:t>
            </a:r>
            <a:r>
              <a:rPr lang="en-GB" sz="2000" dirty="0"/>
              <a:t>,</a:t>
            </a:r>
          </a:p>
          <a:p>
            <a:r>
              <a:rPr lang="en-GB" sz="2000" dirty="0" err="1"/>
              <a:t>fæhðe</a:t>
            </a:r>
            <a:r>
              <a:rPr lang="en-GB" sz="2000" dirty="0"/>
              <a:t> </a:t>
            </a:r>
            <a:r>
              <a:rPr lang="en-GB" sz="2000" dirty="0" err="1"/>
              <a:t>ond</a:t>
            </a:r>
            <a:r>
              <a:rPr lang="en-GB" sz="2000" dirty="0"/>
              <a:t> </a:t>
            </a:r>
            <a:r>
              <a:rPr lang="en-GB" sz="2000" dirty="0" err="1"/>
              <a:t>fyrena</a:t>
            </a:r>
            <a:r>
              <a:rPr lang="en-GB" sz="2000" dirty="0"/>
              <a:t>,       </a:t>
            </a:r>
            <a:r>
              <a:rPr lang="en-GB" sz="2000" dirty="0" err="1"/>
              <a:t>buton</a:t>
            </a:r>
            <a:r>
              <a:rPr lang="en-GB" sz="2000" dirty="0"/>
              <a:t> </a:t>
            </a:r>
            <a:r>
              <a:rPr lang="en-GB" sz="2000" b="1" dirty="0" err="1"/>
              <a:t>Fitela</a:t>
            </a:r>
            <a:r>
              <a:rPr lang="en-GB" sz="2000" dirty="0"/>
              <a:t> mid </a:t>
            </a:r>
            <a:r>
              <a:rPr lang="en-GB" sz="2000" dirty="0" err="1"/>
              <a:t>hine</a:t>
            </a:r>
            <a:r>
              <a:rPr lang="en-GB" sz="2000" dirty="0"/>
              <a:t>,</a:t>
            </a:r>
          </a:p>
          <a:p>
            <a:r>
              <a:rPr lang="en-GB" sz="2000" dirty="0" err="1"/>
              <a:t>þonne</a:t>
            </a:r>
            <a:r>
              <a:rPr lang="en-GB" sz="2000" dirty="0"/>
              <a:t> he </a:t>
            </a:r>
            <a:r>
              <a:rPr lang="en-GB" sz="2000" dirty="0" err="1"/>
              <a:t>swulces</a:t>
            </a:r>
            <a:r>
              <a:rPr lang="en-GB" sz="2000" dirty="0"/>
              <a:t>       </a:t>
            </a:r>
            <a:r>
              <a:rPr lang="en-GB" sz="2000" dirty="0" err="1"/>
              <a:t>hwæt</a:t>
            </a:r>
            <a:r>
              <a:rPr lang="en-GB" sz="2000" dirty="0"/>
              <a:t> </a:t>
            </a:r>
            <a:r>
              <a:rPr lang="en-GB" sz="2000" dirty="0" err="1"/>
              <a:t>secgan</a:t>
            </a:r>
            <a:r>
              <a:rPr lang="en-GB" sz="2000" dirty="0"/>
              <a:t> </a:t>
            </a:r>
            <a:r>
              <a:rPr lang="en-GB" sz="2000" dirty="0" err="1"/>
              <a:t>wolde</a:t>
            </a:r>
            <a:r>
              <a:rPr lang="en-GB" sz="2000" dirty="0"/>
              <a:t>,</a:t>
            </a:r>
          </a:p>
          <a:p>
            <a:r>
              <a:rPr lang="en-GB" sz="2000" b="1" dirty="0" err="1"/>
              <a:t>eam</a:t>
            </a:r>
            <a:r>
              <a:rPr lang="en-GB" sz="2000" b="1" dirty="0"/>
              <a:t> his </a:t>
            </a:r>
            <a:r>
              <a:rPr lang="en-GB" sz="2000" b="1" dirty="0" err="1"/>
              <a:t>nefan</a:t>
            </a:r>
            <a:r>
              <a:rPr lang="en-GB" sz="2000" dirty="0"/>
              <a:t>,      </a:t>
            </a:r>
            <a:r>
              <a:rPr lang="en-GB" sz="2000" dirty="0" err="1"/>
              <a:t>swa</a:t>
            </a:r>
            <a:r>
              <a:rPr lang="en-GB" sz="2000" dirty="0"/>
              <a:t> </a:t>
            </a:r>
            <a:r>
              <a:rPr lang="en-GB" sz="2000" dirty="0" err="1"/>
              <a:t>hie</a:t>
            </a:r>
            <a:r>
              <a:rPr lang="en-GB" sz="2000" dirty="0"/>
              <a:t> a </a:t>
            </a:r>
            <a:r>
              <a:rPr lang="en-GB" sz="2000" dirty="0" err="1"/>
              <a:t>wæron</a:t>
            </a:r>
            <a:endParaRPr lang="en-GB" sz="2000" dirty="0"/>
          </a:p>
          <a:p>
            <a:r>
              <a:rPr lang="en-GB" sz="2000" dirty="0"/>
              <a:t>at </a:t>
            </a:r>
            <a:r>
              <a:rPr lang="en-GB" sz="2000" dirty="0" err="1"/>
              <a:t>niða</a:t>
            </a:r>
            <a:r>
              <a:rPr lang="en-GB" sz="2000" dirty="0"/>
              <a:t> </a:t>
            </a:r>
            <a:r>
              <a:rPr lang="en-GB" sz="2000" dirty="0" err="1"/>
              <a:t>gehwam</a:t>
            </a:r>
            <a:r>
              <a:rPr lang="en-GB" sz="2000" dirty="0"/>
              <a:t>      </a:t>
            </a:r>
            <a:r>
              <a:rPr lang="en-GB" sz="2000" dirty="0" err="1"/>
              <a:t>nydgesteallan</a:t>
            </a:r>
            <a:r>
              <a:rPr lang="en-GB" sz="2000" dirty="0"/>
              <a:t>;</a:t>
            </a:r>
          </a:p>
          <a:p>
            <a:r>
              <a:rPr lang="en-GB" sz="2000" dirty="0" err="1"/>
              <a:t>hæfdon</a:t>
            </a:r>
            <a:r>
              <a:rPr lang="en-GB" sz="2000" dirty="0"/>
              <a:t> </a:t>
            </a:r>
            <a:r>
              <a:rPr lang="en-GB" sz="2000" dirty="0" err="1"/>
              <a:t>ealfela</a:t>
            </a:r>
            <a:r>
              <a:rPr lang="en-GB" sz="2000" dirty="0"/>
              <a:t>       </a:t>
            </a:r>
            <a:r>
              <a:rPr lang="en-GB" sz="2000" dirty="0" err="1"/>
              <a:t>eotena</a:t>
            </a:r>
            <a:r>
              <a:rPr lang="en-GB" sz="2000" dirty="0"/>
              <a:t> </a:t>
            </a:r>
            <a:r>
              <a:rPr lang="en-GB" sz="2000" dirty="0" err="1"/>
              <a:t>cynnes</a:t>
            </a:r>
            <a:endParaRPr lang="en-GB" sz="2000" dirty="0"/>
          </a:p>
          <a:p>
            <a:r>
              <a:rPr lang="en-GB" sz="2000" dirty="0" err="1"/>
              <a:t>sweordum</a:t>
            </a:r>
            <a:r>
              <a:rPr lang="en-GB" sz="2000" dirty="0"/>
              <a:t> </a:t>
            </a:r>
            <a:r>
              <a:rPr lang="en-GB" sz="2000" dirty="0" err="1"/>
              <a:t>gesæged</a:t>
            </a:r>
            <a:r>
              <a:rPr lang="en-GB" sz="2000" dirty="0"/>
              <a:t>. </a:t>
            </a:r>
          </a:p>
          <a:p>
            <a:endParaRPr lang="en-GB" sz="2000" dirty="0"/>
          </a:p>
          <a:p>
            <a:r>
              <a:rPr lang="en-GB" sz="2000" i="1" dirty="0"/>
              <a:t>Beowulf</a:t>
            </a:r>
            <a:r>
              <a:rPr lang="en-GB" sz="2000" dirty="0"/>
              <a:t>, ll. 874-884</a:t>
            </a:r>
          </a:p>
        </p:txBody>
      </p:sp>
      <p:sp>
        <p:nvSpPr>
          <p:cNvPr id="3" name="TextBox 2">
            <a:extLst>
              <a:ext uri="{FF2B5EF4-FFF2-40B4-BE49-F238E27FC236}">
                <a16:creationId xmlns:a16="http://schemas.microsoft.com/office/drawing/2014/main" id="{EE8DB287-742A-5443-9598-8A31E2C91BF7}"/>
              </a:ext>
            </a:extLst>
          </p:cNvPr>
          <p:cNvSpPr txBox="1"/>
          <p:nvPr/>
        </p:nvSpPr>
        <p:spPr>
          <a:xfrm>
            <a:off x="6626268" y="1327759"/>
            <a:ext cx="3490699" cy="461665"/>
          </a:xfrm>
          <a:prstGeom prst="rect">
            <a:avLst/>
          </a:prstGeom>
          <a:noFill/>
        </p:spPr>
        <p:txBody>
          <a:bodyPr wrap="none" rtlCol="0">
            <a:spAutoFit/>
          </a:bodyPr>
          <a:lstStyle/>
          <a:p>
            <a:r>
              <a:rPr lang="en-GB" sz="2400" b="1" dirty="0" err="1"/>
              <a:t>Sigemund</a:t>
            </a:r>
            <a:r>
              <a:rPr lang="en-GB" sz="2400" b="1" dirty="0"/>
              <a:t> </a:t>
            </a:r>
            <a:r>
              <a:rPr lang="en-GB" sz="2400" dirty="0"/>
              <a:t>= ON </a:t>
            </a:r>
            <a:r>
              <a:rPr lang="en-GB" sz="2400" dirty="0" err="1"/>
              <a:t>Sigmundr</a:t>
            </a:r>
            <a:endParaRPr lang="en-GB" sz="2400" dirty="0"/>
          </a:p>
        </p:txBody>
      </p:sp>
      <p:sp>
        <p:nvSpPr>
          <p:cNvPr id="5" name="TextBox 4">
            <a:extLst>
              <a:ext uri="{FF2B5EF4-FFF2-40B4-BE49-F238E27FC236}">
                <a16:creationId xmlns:a16="http://schemas.microsoft.com/office/drawing/2014/main" id="{A2DAC596-7FA6-5249-B73F-7EAED1A550B4}"/>
              </a:ext>
            </a:extLst>
          </p:cNvPr>
          <p:cNvSpPr txBox="1"/>
          <p:nvPr/>
        </p:nvSpPr>
        <p:spPr>
          <a:xfrm>
            <a:off x="6626269" y="2567835"/>
            <a:ext cx="3260764" cy="1569660"/>
          </a:xfrm>
          <a:prstGeom prst="rect">
            <a:avLst/>
          </a:prstGeom>
          <a:noFill/>
        </p:spPr>
        <p:txBody>
          <a:bodyPr wrap="square" rtlCol="0">
            <a:spAutoFit/>
          </a:bodyPr>
          <a:lstStyle/>
          <a:p>
            <a:r>
              <a:rPr lang="en-GB" sz="2400" b="1" dirty="0" err="1"/>
              <a:t>Fitela</a:t>
            </a:r>
            <a:r>
              <a:rPr lang="en-GB" sz="2400" b="1" dirty="0"/>
              <a:t> </a:t>
            </a:r>
            <a:r>
              <a:rPr lang="en-GB" sz="2400" dirty="0"/>
              <a:t>= ON </a:t>
            </a:r>
            <a:r>
              <a:rPr lang="en-GB" sz="2400" dirty="0" err="1"/>
              <a:t>Sinfjötli</a:t>
            </a:r>
            <a:r>
              <a:rPr lang="en-GB" sz="2400" dirty="0"/>
              <a:t>, </a:t>
            </a:r>
            <a:r>
              <a:rPr lang="en-GB" sz="2400" dirty="0" err="1"/>
              <a:t>Sigmundr’s</a:t>
            </a:r>
            <a:r>
              <a:rPr lang="en-GB" sz="2400" dirty="0"/>
              <a:t> sister’s son and </a:t>
            </a:r>
            <a:r>
              <a:rPr lang="en-GB" sz="2400" dirty="0" err="1"/>
              <a:t>Sigmundr’s</a:t>
            </a:r>
            <a:r>
              <a:rPr lang="en-GB" sz="2400" dirty="0"/>
              <a:t> son by his sister. </a:t>
            </a:r>
          </a:p>
        </p:txBody>
      </p:sp>
    </p:spTree>
    <p:extLst>
      <p:ext uri="{BB962C8B-B14F-4D97-AF65-F5344CB8AC3E}">
        <p14:creationId xmlns:p14="http://schemas.microsoft.com/office/powerpoint/2010/main" val="3619659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F33C0D-D672-964B-B6ED-86D0D007AEC2}"/>
              </a:ext>
            </a:extLst>
          </p:cNvPr>
          <p:cNvSpPr txBox="1"/>
          <p:nvPr/>
        </p:nvSpPr>
        <p:spPr>
          <a:xfrm>
            <a:off x="1090415" y="1544835"/>
            <a:ext cx="4809995" cy="3693319"/>
          </a:xfrm>
          <a:prstGeom prst="rect">
            <a:avLst/>
          </a:prstGeom>
          <a:noFill/>
        </p:spPr>
        <p:txBody>
          <a:bodyPr wrap="square" rtlCol="0">
            <a:spAutoFit/>
          </a:bodyPr>
          <a:lstStyle/>
          <a:p>
            <a:r>
              <a:rPr lang="en-GB" dirty="0"/>
              <a:t>		</a:t>
            </a:r>
            <a:r>
              <a:rPr lang="en-GB" dirty="0" err="1"/>
              <a:t>welhwylc</a:t>
            </a:r>
            <a:r>
              <a:rPr lang="en-GB" dirty="0"/>
              <a:t> </a:t>
            </a:r>
            <a:r>
              <a:rPr lang="en-GB" dirty="0" err="1"/>
              <a:t>gecwæð</a:t>
            </a:r>
            <a:r>
              <a:rPr lang="en-GB" dirty="0"/>
              <a:t>,</a:t>
            </a:r>
          </a:p>
          <a:p>
            <a:r>
              <a:rPr lang="en-GB" dirty="0" err="1"/>
              <a:t>þæt</a:t>
            </a:r>
            <a:r>
              <a:rPr lang="en-GB" dirty="0"/>
              <a:t> he </a:t>
            </a:r>
            <a:r>
              <a:rPr lang="en-GB" dirty="0" err="1"/>
              <a:t>fram</a:t>
            </a:r>
            <a:r>
              <a:rPr lang="en-GB" dirty="0"/>
              <a:t> </a:t>
            </a:r>
            <a:r>
              <a:rPr lang="en-GB" dirty="0" err="1"/>
              <a:t>Sigemundes</a:t>
            </a:r>
            <a:r>
              <a:rPr lang="en-GB" dirty="0"/>
              <a:t>     </a:t>
            </a:r>
            <a:r>
              <a:rPr lang="en-GB" dirty="0" err="1"/>
              <a:t>secgan</a:t>
            </a:r>
            <a:r>
              <a:rPr lang="en-GB" dirty="0"/>
              <a:t> </a:t>
            </a:r>
            <a:r>
              <a:rPr lang="en-GB" dirty="0" err="1"/>
              <a:t>hyrde</a:t>
            </a:r>
            <a:endParaRPr lang="en-GB" dirty="0"/>
          </a:p>
          <a:p>
            <a:r>
              <a:rPr lang="en-GB" dirty="0" err="1"/>
              <a:t>ellendædum</a:t>
            </a:r>
            <a:r>
              <a:rPr lang="en-GB" dirty="0"/>
              <a:t>,     </a:t>
            </a:r>
            <a:r>
              <a:rPr lang="en-GB" b="1" dirty="0" err="1"/>
              <a:t>uncuþes</a:t>
            </a:r>
            <a:r>
              <a:rPr lang="en-GB" b="1" dirty="0"/>
              <a:t> </a:t>
            </a:r>
            <a:r>
              <a:rPr lang="en-GB" b="1" dirty="0" err="1"/>
              <a:t>fela</a:t>
            </a:r>
            <a:r>
              <a:rPr lang="en-GB" dirty="0"/>
              <a:t>, </a:t>
            </a:r>
          </a:p>
          <a:p>
            <a:r>
              <a:rPr lang="en-GB" dirty="0" err="1"/>
              <a:t>Wælsinges</a:t>
            </a:r>
            <a:r>
              <a:rPr lang="en-GB" dirty="0"/>
              <a:t> </a:t>
            </a:r>
            <a:r>
              <a:rPr lang="en-GB" dirty="0" err="1"/>
              <a:t>gewin</a:t>
            </a:r>
            <a:r>
              <a:rPr lang="en-GB" dirty="0"/>
              <a:t>,     </a:t>
            </a:r>
            <a:r>
              <a:rPr lang="en-GB" b="1" dirty="0"/>
              <a:t>wide </a:t>
            </a:r>
            <a:r>
              <a:rPr lang="en-GB" b="1" dirty="0" err="1"/>
              <a:t>siðas</a:t>
            </a:r>
            <a:r>
              <a:rPr lang="en-GB" dirty="0"/>
              <a:t>,</a:t>
            </a:r>
          </a:p>
          <a:p>
            <a:r>
              <a:rPr lang="en-GB" dirty="0" err="1"/>
              <a:t>þara</a:t>
            </a:r>
            <a:r>
              <a:rPr lang="en-GB" dirty="0"/>
              <a:t> </a:t>
            </a:r>
            <a:r>
              <a:rPr lang="en-GB" dirty="0" err="1"/>
              <a:t>þe</a:t>
            </a:r>
            <a:r>
              <a:rPr lang="en-GB" dirty="0"/>
              <a:t> </a:t>
            </a:r>
            <a:r>
              <a:rPr lang="en-GB" dirty="0" err="1"/>
              <a:t>gumena</a:t>
            </a:r>
            <a:r>
              <a:rPr lang="en-GB" dirty="0"/>
              <a:t> </a:t>
            </a:r>
            <a:r>
              <a:rPr lang="en-GB" dirty="0" err="1"/>
              <a:t>bearn</a:t>
            </a:r>
            <a:r>
              <a:rPr lang="en-GB" dirty="0"/>
              <a:t>      </a:t>
            </a:r>
            <a:r>
              <a:rPr lang="en-GB" dirty="0" err="1"/>
              <a:t>gearwe</a:t>
            </a:r>
            <a:r>
              <a:rPr lang="en-GB" dirty="0"/>
              <a:t> ne </a:t>
            </a:r>
            <a:r>
              <a:rPr lang="en-GB" dirty="0" err="1"/>
              <a:t>wiston</a:t>
            </a:r>
            <a:r>
              <a:rPr lang="en-GB" dirty="0"/>
              <a:t>,</a:t>
            </a:r>
          </a:p>
          <a:p>
            <a:r>
              <a:rPr lang="en-GB" b="1" dirty="0" err="1"/>
              <a:t>fæhðe</a:t>
            </a:r>
            <a:r>
              <a:rPr lang="en-GB" b="1" dirty="0"/>
              <a:t> </a:t>
            </a:r>
            <a:r>
              <a:rPr lang="en-GB" b="1" dirty="0" err="1"/>
              <a:t>ond</a:t>
            </a:r>
            <a:r>
              <a:rPr lang="en-GB" b="1" dirty="0"/>
              <a:t> </a:t>
            </a:r>
            <a:r>
              <a:rPr lang="en-GB" b="1" dirty="0" err="1"/>
              <a:t>fyrena</a:t>
            </a:r>
            <a:r>
              <a:rPr lang="en-GB" dirty="0"/>
              <a:t>,       </a:t>
            </a:r>
            <a:r>
              <a:rPr lang="en-GB" dirty="0" err="1"/>
              <a:t>buton</a:t>
            </a:r>
            <a:r>
              <a:rPr lang="en-GB" dirty="0"/>
              <a:t> </a:t>
            </a:r>
            <a:r>
              <a:rPr lang="en-GB" dirty="0" err="1"/>
              <a:t>Fitela</a:t>
            </a:r>
            <a:r>
              <a:rPr lang="en-GB" dirty="0"/>
              <a:t> mid </a:t>
            </a:r>
            <a:r>
              <a:rPr lang="en-GB" dirty="0" err="1"/>
              <a:t>hine</a:t>
            </a:r>
            <a:r>
              <a:rPr lang="en-GB" dirty="0"/>
              <a:t>,</a:t>
            </a:r>
          </a:p>
          <a:p>
            <a:r>
              <a:rPr lang="en-GB" dirty="0" err="1"/>
              <a:t>þonne</a:t>
            </a:r>
            <a:r>
              <a:rPr lang="en-GB" dirty="0"/>
              <a:t> he </a:t>
            </a:r>
            <a:r>
              <a:rPr lang="en-GB" dirty="0" err="1"/>
              <a:t>swulces</a:t>
            </a:r>
            <a:r>
              <a:rPr lang="en-GB" dirty="0"/>
              <a:t>       </a:t>
            </a:r>
            <a:r>
              <a:rPr lang="en-GB" dirty="0" err="1"/>
              <a:t>hwæt</a:t>
            </a:r>
            <a:r>
              <a:rPr lang="en-GB" dirty="0"/>
              <a:t> </a:t>
            </a:r>
            <a:r>
              <a:rPr lang="en-GB" dirty="0" err="1"/>
              <a:t>secgan</a:t>
            </a:r>
            <a:r>
              <a:rPr lang="en-GB" dirty="0"/>
              <a:t> </a:t>
            </a:r>
            <a:r>
              <a:rPr lang="en-GB" dirty="0" err="1"/>
              <a:t>wolde</a:t>
            </a:r>
            <a:r>
              <a:rPr lang="en-GB" dirty="0"/>
              <a:t>,</a:t>
            </a:r>
          </a:p>
          <a:p>
            <a:r>
              <a:rPr lang="en-GB" b="1" dirty="0" err="1"/>
              <a:t>eam</a:t>
            </a:r>
            <a:r>
              <a:rPr lang="en-GB" b="1" dirty="0"/>
              <a:t> his </a:t>
            </a:r>
            <a:r>
              <a:rPr lang="en-GB" b="1" dirty="0" err="1"/>
              <a:t>nefan</a:t>
            </a:r>
            <a:r>
              <a:rPr lang="en-GB" dirty="0"/>
              <a:t>,      </a:t>
            </a:r>
            <a:r>
              <a:rPr lang="en-GB" dirty="0" err="1"/>
              <a:t>swa</a:t>
            </a:r>
            <a:r>
              <a:rPr lang="en-GB" dirty="0"/>
              <a:t> </a:t>
            </a:r>
            <a:r>
              <a:rPr lang="en-GB" dirty="0" err="1"/>
              <a:t>hie</a:t>
            </a:r>
            <a:r>
              <a:rPr lang="en-GB" dirty="0"/>
              <a:t> a </a:t>
            </a:r>
            <a:r>
              <a:rPr lang="en-GB" dirty="0" err="1"/>
              <a:t>wæron</a:t>
            </a:r>
            <a:endParaRPr lang="en-GB" dirty="0"/>
          </a:p>
          <a:p>
            <a:r>
              <a:rPr lang="en-GB" dirty="0"/>
              <a:t>at </a:t>
            </a:r>
            <a:r>
              <a:rPr lang="en-GB" dirty="0" err="1"/>
              <a:t>niða</a:t>
            </a:r>
            <a:r>
              <a:rPr lang="en-GB" dirty="0"/>
              <a:t> </a:t>
            </a:r>
            <a:r>
              <a:rPr lang="en-GB" dirty="0" err="1"/>
              <a:t>gehwam</a:t>
            </a:r>
            <a:r>
              <a:rPr lang="en-GB" dirty="0"/>
              <a:t>      </a:t>
            </a:r>
            <a:r>
              <a:rPr lang="en-GB" dirty="0" err="1"/>
              <a:t>nydgesteallan</a:t>
            </a:r>
            <a:r>
              <a:rPr lang="en-GB" dirty="0"/>
              <a:t>;</a:t>
            </a:r>
          </a:p>
          <a:p>
            <a:r>
              <a:rPr lang="en-GB" dirty="0" err="1"/>
              <a:t>hæfdon</a:t>
            </a:r>
            <a:r>
              <a:rPr lang="en-GB" dirty="0"/>
              <a:t> </a:t>
            </a:r>
            <a:r>
              <a:rPr lang="en-GB" dirty="0" err="1"/>
              <a:t>ealfela</a:t>
            </a:r>
            <a:r>
              <a:rPr lang="en-GB" dirty="0"/>
              <a:t>       </a:t>
            </a:r>
            <a:r>
              <a:rPr lang="en-GB" dirty="0" err="1"/>
              <a:t>eotena</a:t>
            </a:r>
            <a:r>
              <a:rPr lang="en-GB" dirty="0"/>
              <a:t> </a:t>
            </a:r>
            <a:r>
              <a:rPr lang="en-GB" dirty="0" err="1"/>
              <a:t>cynnes</a:t>
            </a:r>
            <a:endParaRPr lang="en-GB" dirty="0"/>
          </a:p>
          <a:p>
            <a:r>
              <a:rPr lang="en-GB" dirty="0" err="1"/>
              <a:t>sweordum</a:t>
            </a:r>
            <a:r>
              <a:rPr lang="en-GB" dirty="0"/>
              <a:t> </a:t>
            </a:r>
            <a:r>
              <a:rPr lang="en-GB" dirty="0" err="1"/>
              <a:t>gesæged</a:t>
            </a:r>
            <a:r>
              <a:rPr lang="en-GB" dirty="0"/>
              <a:t>. </a:t>
            </a:r>
          </a:p>
          <a:p>
            <a:endParaRPr lang="en-GB" i="1"/>
          </a:p>
          <a:p>
            <a:r>
              <a:rPr lang="en-GB" i="1"/>
              <a:t>Beowulf</a:t>
            </a:r>
            <a:r>
              <a:rPr lang="en-GB" dirty="0"/>
              <a:t>, ll. 874-884</a:t>
            </a:r>
          </a:p>
        </p:txBody>
      </p:sp>
      <p:sp>
        <p:nvSpPr>
          <p:cNvPr id="7" name="TextBox 6">
            <a:extLst>
              <a:ext uri="{FF2B5EF4-FFF2-40B4-BE49-F238E27FC236}">
                <a16:creationId xmlns:a16="http://schemas.microsoft.com/office/drawing/2014/main" id="{1C3D4CC8-C86D-2D47-9B80-33AD83529BC9}"/>
              </a:ext>
            </a:extLst>
          </p:cNvPr>
          <p:cNvSpPr txBox="1"/>
          <p:nvPr/>
        </p:nvSpPr>
        <p:spPr>
          <a:xfrm>
            <a:off x="7041905" y="1175503"/>
            <a:ext cx="4166234" cy="1015663"/>
          </a:xfrm>
          <a:prstGeom prst="rect">
            <a:avLst/>
          </a:prstGeom>
          <a:noFill/>
        </p:spPr>
        <p:txBody>
          <a:bodyPr wrap="square" rtlCol="0">
            <a:spAutoFit/>
          </a:bodyPr>
          <a:lstStyle/>
          <a:p>
            <a:r>
              <a:rPr lang="en-GB" sz="2000" b="1" dirty="0" err="1"/>
              <a:t>uncuþes</a:t>
            </a:r>
            <a:r>
              <a:rPr lang="en-GB" sz="2000" b="1" dirty="0"/>
              <a:t> </a:t>
            </a:r>
            <a:r>
              <a:rPr lang="en-GB" sz="2000" b="1" dirty="0" err="1"/>
              <a:t>fela</a:t>
            </a:r>
            <a:r>
              <a:rPr lang="en-GB" sz="2000" b="1" dirty="0"/>
              <a:t>: ‘</a:t>
            </a:r>
            <a:r>
              <a:rPr lang="en-GB" sz="2000" dirty="0"/>
              <a:t>many a strange thing’. Could this refer to the incest or shapeshifting in </a:t>
            </a:r>
            <a:r>
              <a:rPr lang="en-GB" sz="2000" dirty="0" err="1"/>
              <a:t>Sigemund’s</a:t>
            </a:r>
            <a:r>
              <a:rPr lang="en-GB" sz="2000" dirty="0"/>
              <a:t> story?</a:t>
            </a:r>
          </a:p>
        </p:txBody>
      </p:sp>
      <p:sp>
        <p:nvSpPr>
          <p:cNvPr id="10" name="TextBox 9">
            <a:extLst>
              <a:ext uri="{FF2B5EF4-FFF2-40B4-BE49-F238E27FC236}">
                <a16:creationId xmlns:a16="http://schemas.microsoft.com/office/drawing/2014/main" id="{BEF536AD-EAA4-4847-9CC2-31D3B966F105}"/>
              </a:ext>
            </a:extLst>
          </p:cNvPr>
          <p:cNvSpPr txBox="1"/>
          <p:nvPr/>
        </p:nvSpPr>
        <p:spPr>
          <a:xfrm>
            <a:off x="6291592" y="2342377"/>
            <a:ext cx="5536231" cy="707886"/>
          </a:xfrm>
          <a:prstGeom prst="rect">
            <a:avLst/>
          </a:prstGeom>
          <a:noFill/>
        </p:spPr>
        <p:txBody>
          <a:bodyPr wrap="square" rtlCol="0">
            <a:spAutoFit/>
          </a:bodyPr>
          <a:lstStyle/>
          <a:p>
            <a:r>
              <a:rPr lang="en-GB" sz="2000" b="1" dirty="0"/>
              <a:t>wide </a:t>
            </a:r>
            <a:r>
              <a:rPr lang="en-GB" sz="2000" b="1" dirty="0" err="1"/>
              <a:t>siðas</a:t>
            </a:r>
            <a:r>
              <a:rPr lang="en-GB" sz="2000" b="1" dirty="0"/>
              <a:t>: ‘</a:t>
            </a:r>
            <a:r>
              <a:rPr lang="en-GB" sz="2000" dirty="0"/>
              <a:t>wide journeys’. Could this allude to </a:t>
            </a:r>
            <a:r>
              <a:rPr lang="en-GB" sz="2000" dirty="0" err="1"/>
              <a:t>Sigemund’s</a:t>
            </a:r>
            <a:r>
              <a:rPr lang="en-GB" sz="2000" dirty="0"/>
              <a:t> time as an exile?</a:t>
            </a:r>
          </a:p>
        </p:txBody>
      </p:sp>
      <p:sp>
        <p:nvSpPr>
          <p:cNvPr id="11" name="TextBox 10">
            <a:extLst>
              <a:ext uri="{FF2B5EF4-FFF2-40B4-BE49-F238E27FC236}">
                <a16:creationId xmlns:a16="http://schemas.microsoft.com/office/drawing/2014/main" id="{4D1A3303-3346-394C-899A-6F8DB78C2D9C}"/>
              </a:ext>
            </a:extLst>
          </p:cNvPr>
          <p:cNvSpPr txBox="1"/>
          <p:nvPr/>
        </p:nvSpPr>
        <p:spPr>
          <a:xfrm>
            <a:off x="6789260" y="3252995"/>
            <a:ext cx="4916547" cy="707886"/>
          </a:xfrm>
          <a:prstGeom prst="rect">
            <a:avLst/>
          </a:prstGeom>
          <a:noFill/>
        </p:spPr>
        <p:txBody>
          <a:bodyPr wrap="square" rtlCol="0">
            <a:spAutoFit/>
          </a:bodyPr>
          <a:lstStyle/>
          <a:p>
            <a:r>
              <a:rPr lang="en-GB" sz="2000" b="1" dirty="0" err="1"/>
              <a:t>fæhðe</a:t>
            </a:r>
            <a:r>
              <a:rPr lang="en-GB" sz="2000" b="1" dirty="0"/>
              <a:t> </a:t>
            </a:r>
            <a:r>
              <a:rPr lang="en-GB" sz="2000" b="1" dirty="0" err="1"/>
              <a:t>ond</a:t>
            </a:r>
            <a:r>
              <a:rPr lang="en-GB" sz="2000" b="1" dirty="0"/>
              <a:t> </a:t>
            </a:r>
            <a:r>
              <a:rPr lang="en-GB" sz="2000" b="1" dirty="0" err="1"/>
              <a:t>fyrena</a:t>
            </a:r>
            <a:r>
              <a:rPr lang="en-GB" sz="2000" b="1" dirty="0"/>
              <a:t>: ‘</a:t>
            </a:r>
            <a:r>
              <a:rPr lang="en-GB" sz="2000" dirty="0"/>
              <a:t>feuds and crimes’. This half-line is also used of Grendel’s raids.</a:t>
            </a:r>
          </a:p>
        </p:txBody>
      </p:sp>
      <p:sp>
        <p:nvSpPr>
          <p:cNvPr id="12" name="TextBox 11">
            <a:extLst>
              <a:ext uri="{FF2B5EF4-FFF2-40B4-BE49-F238E27FC236}">
                <a16:creationId xmlns:a16="http://schemas.microsoft.com/office/drawing/2014/main" id="{AFBACCC0-58CA-8944-9630-51C6472603D6}"/>
              </a:ext>
            </a:extLst>
          </p:cNvPr>
          <p:cNvSpPr txBox="1"/>
          <p:nvPr/>
        </p:nvSpPr>
        <p:spPr>
          <a:xfrm>
            <a:off x="6291592" y="4314824"/>
            <a:ext cx="5025592" cy="1015663"/>
          </a:xfrm>
          <a:prstGeom prst="rect">
            <a:avLst/>
          </a:prstGeom>
          <a:noFill/>
        </p:spPr>
        <p:txBody>
          <a:bodyPr wrap="square" rtlCol="0">
            <a:spAutoFit/>
          </a:bodyPr>
          <a:lstStyle/>
          <a:p>
            <a:r>
              <a:rPr lang="en-GB" sz="2000" b="1" dirty="0" err="1"/>
              <a:t>eam</a:t>
            </a:r>
            <a:r>
              <a:rPr lang="en-GB" sz="2000" b="1" dirty="0"/>
              <a:t> his </a:t>
            </a:r>
            <a:r>
              <a:rPr lang="en-GB" sz="2000" b="1" dirty="0" err="1"/>
              <a:t>nefan</a:t>
            </a:r>
            <a:r>
              <a:rPr lang="en-GB" sz="2000" b="1" dirty="0"/>
              <a:t>: </a:t>
            </a:r>
            <a:r>
              <a:rPr lang="en-GB" sz="2000" dirty="0"/>
              <a:t>uncle to his nephew. Does the OE poet know that </a:t>
            </a:r>
            <a:r>
              <a:rPr lang="en-GB" sz="2000" dirty="0" err="1"/>
              <a:t>Fitela</a:t>
            </a:r>
            <a:r>
              <a:rPr lang="en-GB" sz="2000" dirty="0"/>
              <a:t> is also </a:t>
            </a:r>
            <a:r>
              <a:rPr lang="en-GB" sz="2000" dirty="0" err="1"/>
              <a:t>Sigemund’s</a:t>
            </a:r>
            <a:r>
              <a:rPr lang="en-GB" sz="2000" dirty="0"/>
              <a:t> son? </a:t>
            </a:r>
          </a:p>
        </p:txBody>
      </p:sp>
      <p:cxnSp>
        <p:nvCxnSpPr>
          <p:cNvPr id="4" name="Straight Arrow Connector 3">
            <a:extLst>
              <a:ext uri="{FF2B5EF4-FFF2-40B4-BE49-F238E27FC236}">
                <a16:creationId xmlns:a16="http://schemas.microsoft.com/office/drawing/2014/main" id="{1770AD16-725C-FA41-A9EC-65E1DAFC95FE}"/>
              </a:ext>
            </a:extLst>
          </p:cNvPr>
          <p:cNvCxnSpPr/>
          <p:nvPr/>
        </p:nvCxnSpPr>
        <p:spPr>
          <a:xfrm flipV="1">
            <a:off x="3942608" y="1401288"/>
            <a:ext cx="2846652" cy="74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2A85E58-9F6A-8246-B83E-7BC7BAC7360E}"/>
              </a:ext>
            </a:extLst>
          </p:cNvPr>
          <p:cNvCxnSpPr/>
          <p:nvPr/>
        </p:nvCxnSpPr>
        <p:spPr>
          <a:xfrm>
            <a:off x="4257940" y="2565070"/>
            <a:ext cx="2033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F72F00-5D57-7B4C-A69D-44CC4CDEE273}"/>
              </a:ext>
            </a:extLst>
          </p:cNvPr>
          <p:cNvCxnSpPr>
            <a:cxnSpLocks/>
          </p:cNvCxnSpPr>
          <p:nvPr/>
        </p:nvCxnSpPr>
        <p:spPr>
          <a:xfrm>
            <a:off x="2956956" y="3099460"/>
            <a:ext cx="3832304" cy="34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EB029F-E867-0848-9946-0ADBB79C82DA}"/>
              </a:ext>
            </a:extLst>
          </p:cNvPr>
          <p:cNvCxnSpPr/>
          <p:nvPr/>
        </p:nvCxnSpPr>
        <p:spPr>
          <a:xfrm>
            <a:off x="2624447" y="3669475"/>
            <a:ext cx="3667145" cy="80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31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F6DEDC-7D72-7A43-A3C4-FBC3966CDF23}"/>
              </a:ext>
            </a:extLst>
          </p:cNvPr>
          <p:cNvPicPr>
            <a:picLocks noChangeAspect="1"/>
          </p:cNvPicPr>
          <p:nvPr/>
        </p:nvPicPr>
        <p:blipFill rotWithShape="1">
          <a:blip r:embed="rId3"/>
          <a:srcRect r="1334"/>
          <a:stretch/>
        </p:blipFill>
        <p:spPr>
          <a:xfrm>
            <a:off x="20" y="10"/>
            <a:ext cx="12191980" cy="6857990"/>
          </a:xfrm>
          <a:prstGeom prst="rect">
            <a:avLst/>
          </a:prstGeom>
        </p:spPr>
      </p:pic>
      <p:sp>
        <p:nvSpPr>
          <p:cNvPr id="27"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6F9A51-03CD-294C-BB1E-A00AA80B98E5}"/>
              </a:ext>
            </a:extLst>
          </p:cNvPr>
          <p:cNvSpPr>
            <a:spLocks noGrp="1"/>
          </p:cNvSpPr>
          <p:nvPr>
            <p:ph type="title"/>
          </p:nvPr>
        </p:nvSpPr>
        <p:spPr>
          <a:xfrm>
            <a:off x="523875" y="5317240"/>
            <a:ext cx="11210925" cy="744836"/>
          </a:xfrm>
        </p:spPr>
        <p:txBody>
          <a:bodyPr>
            <a:normAutofit/>
          </a:bodyPr>
          <a:lstStyle/>
          <a:p>
            <a:pPr algn="ctr"/>
            <a:r>
              <a:rPr lang="en-GB" sz="3100" b="1">
                <a:solidFill>
                  <a:schemeClr val="tx1">
                    <a:lumMod val="85000"/>
                    <a:lumOff val="15000"/>
                  </a:schemeClr>
                </a:solidFill>
              </a:rPr>
              <a:t>Battle of Stamford Bridge, Cambridge University Library Ee.3.59, 32v</a:t>
            </a:r>
          </a:p>
        </p:txBody>
      </p:sp>
      <p:cxnSp>
        <p:nvCxnSpPr>
          <p:cNvPr id="28"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176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15E1-A7A4-A645-8C61-764549C2C013}"/>
              </a:ext>
            </a:extLst>
          </p:cNvPr>
          <p:cNvPicPr>
            <a:picLocks noChangeAspect="1"/>
          </p:cNvPicPr>
          <p:nvPr/>
        </p:nvPicPr>
        <p:blipFill rotWithShape="1">
          <a:blip r:embed="rId3"/>
          <a:srcRect t="31902" r="1" b="30692"/>
          <a:stretch/>
        </p:blipFill>
        <p:spPr>
          <a:xfrm>
            <a:off x="20" y="10"/>
            <a:ext cx="12191980" cy="6857990"/>
          </a:xfrm>
          <a:prstGeom prst="rect">
            <a:avLst/>
          </a:prstGeom>
        </p:spPr>
      </p:pic>
      <p:sp>
        <p:nvSpPr>
          <p:cNvPr id="9"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1649E-13BF-4A41-8D51-F095E8FF945E}"/>
              </a:ext>
            </a:extLst>
          </p:cNvPr>
          <p:cNvSpPr>
            <a:spLocks noGrp="1"/>
          </p:cNvSpPr>
          <p:nvPr>
            <p:ph type="title"/>
          </p:nvPr>
        </p:nvSpPr>
        <p:spPr>
          <a:xfrm>
            <a:off x="523875" y="5317240"/>
            <a:ext cx="11210925" cy="744836"/>
          </a:xfrm>
        </p:spPr>
        <p:txBody>
          <a:bodyPr>
            <a:normAutofit/>
          </a:bodyPr>
          <a:lstStyle/>
          <a:p>
            <a:pPr algn="ctr"/>
            <a:r>
              <a:rPr lang="en-GB" sz="3600" b="1">
                <a:solidFill>
                  <a:schemeClr val="tx1">
                    <a:lumMod val="85000"/>
                    <a:lumOff val="15000"/>
                  </a:schemeClr>
                </a:solidFill>
              </a:rPr>
              <a:t>Martyrdom of King Edmund, Morgan Library MS M 736, 14r</a:t>
            </a:r>
          </a:p>
        </p:txBody>
      </p:sp>
      <p:cxnSp>
        <p:nvCxnSpPr>
          <p:cNvPr id="11"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1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etter&#10;&#10;Description automatically generated">
            <a:extLst>
              <a:ext uri="{FF2B5EF4-FFF2-40B4-BE49-F238E27FC236}">
                <a16:creationId xmlns:a16="http://schemas.microsoft.com/office/drawing/2014/main" id="{27A90D50-3815-D348-827B-D82E08DEC4FF}"/>
              </a:ext>
            </a:extLst>
          </p:cNvPr>
          <p:cNvPicPr>
            <a:picLocks noChangeAspect="1"/>
          </p:cNvPicPr>
          <p:nvPr/>
        </p:nvPicPr>
        <p:blipFill>
          <a:blip r:embed="rId2"/>
          <a:stretch>
            <a:fillRect/>
          </a:stretch>
        </p:blipFill>
        <p:spPr>
          <a:xfrm>
            <a:off x="6954605" y="0"/>
            <a:ext cx="4254964" cy="6858000"/>
          </a:xfrm>
          <a:prstGeom prst="rect">
            <a:avLst/>
          </a:prstGeom>
        </p:spPr>
      </p:pic>
      <p:pic>
        <p:nvPicPr>
          <p:cNvPr id="6" name="Picture 5" descr="A statue of a person holding a sword and shield&#10;&#10;Description automatically generated">
            <a:extLst>
              <a:ext uri="{FF2B5EF4-FFF2-40B4-BE49-F238E27FC236}">
                <a16:creationId xmlns:a16="http://schemas.microsoft.com/office/drawing/2014/main" id="{02912AAB-71CF-A249-A1DC-F61AF04D2F9C}"/>
              </a:ext>
            </a:extLst>
          </p:cNvPr>
          <p:cNvPicPr>
            <a:picLocks noChangeAspect="1"/>
          </p:cNvPicPr>
          <p:nvPr/>
        </p:nvPicPr>
        <p:blipFill>
          <a:blip r:embed="rId3"/>
          <a:stretch>
            <a:fillRect/>
          </a:stretch>
        </p:blipFill>
        <p:spPr>
          <a:xfrm>
            <a:off x="525463" y="365125"/>
            <a:ext cx="5969000" cy="5422900"/>
          </a:xfrm>
          <a:prstGeom prst="rect">
            <a:avLst/>
          </a:prstGeom>
        </p:spPr>
      </p:pic>
      <p:sp>
        <p:nvSpPr>
          <p:cNvPr id="7" name="TextBox 6">
            <a:extLst>
              <a:ext uri="{FF2B5EF4-FFF2-40B4-BE49-F238E27FC236}">
                <a16:creationId xmlns:a16="http://schemas.microsoft.com/office/drawing/2014/main" id="{A05929E3-8D16-2145-9F37-E64678DC3A22}"/>
              </a:ext>
            </a:extLst>
          </p:cNvPr>
          <p:cNvSpPr txBox="1"/>
          <p:nvPr/>
        </p:nvSpPr>
        <p:spPr>
          <a:xfrm>
            <a:off x="525463" y="6075123"/>
            <a:ext cx="2870529" cy="369332"/>
          </a:xfrm>
          <a:prstGeom prst="rect">
            <a:avLst/>
          </a:prstGeom>
          <a:noFill/>
        </p:spPr>
        <p:txBody>
          <a:bodyPr wrap="none" rtlCol="0">
            <a:spAutoFit/>
          </a:bodyPr>
          <a:lstStyle/>
          <a:p>
            <a:r>
              <a:rPr lang="en-GB"/>
              <a:t>Statue of Byrthnoth, Maldon</a:t>
            </a:r>
            <a:endParaRPr lang="en-GB" dirty="0"/>
          </a:p>
        </p:txBody>
      </p:sp>
      <p:sp>
        <p:nvSpPr>
          <p:cNvPr id="8" name="TextBox 7">
            <a:extLst>
              <a:ext uri="{FF2B5EF4-FFF2-40B4-BE49-F238E27FC236}">
                <a16:creationId xmlns:a16="http://schemas.microsoft.com/office/drawing/2014/main" id="{72481EF8-598A-0B47-B1F0-5F7C322A6A4A}"/>
              </a:ext>
            </a:extLst>
          </p:cNvPr>
          <p:cNvSpPr txBox="1"/>
          <p:nvPr/>
        </p:nvSpPr>
        <p:spPr>
          <a:xfrm>
            <a:off x="4196219" y="6087649"/>
            <a:ext cx="2257541" cy="646331"/>
          </a:xfrm>
          <a:prstGeom prst="rect">
            <a:avLst/>
          </a:prstGeom>
          <a:noFill/>
        </p:spPr>
        <p:txBody>
          <a:bodyPr wrap="none" rtlCol="0">
            <a:spAutoFit/>
          </a:bodyPr>
          <a:lstStyle/>
          <a:p>
            <a:r>
              <a:rPr lang="en-GB" dirty="0"/>
              <a:t>Transcript of Battle of </a:t>
            </a:r>
          </a:p>
          <a:p>
            <a:r>
              <a:rPr lang="en-GB" dirty="0"/>
              <a:t>Maldon</a:t>
            </a:r>
          </a:p>
        </p:txBody>
      </p:sp>
    </p:spTree>
    <p:extLst>
      <p:ext uri="{BB962C8B-B14F-4D97-AF65-F5344CB8AC3E}">
        <p14:creationId xmlns:p14="http://schemas.microsoft.com/office/powerpoint/2010/main" val="114714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le of bones in the mud&#10;&#10;Description automatically generated">
            <a:extLst>
              <a:ext uri="{FF2B5EF4-FFF2-40B4-BE49-F238E27FC236}">
                <a16:creationId xmlns:a16="http://schemas.microsoft.com/office/drawing/2014/main" id="{5221EA95-461D-0E4F-B850-0FC326191BF2}"/>
              </a:ext>
            </a:extLst>
          </p:cNvPr>
          <p:cNvPicPr>
            <a:picLocks noChangeAspect="1"/>
          </p:cNvPicPr>
          <p:nvPr/>
        </p:nvPicPr>
        <p:blipFill rotWithShape="1">
          <a:blip r:embed="rId3">
            <a:alphaModFix amt="50000"/>
          </a:blip>
          <a:srcRect t="20955" b="4542"/>
          <a:stretch/>
        </p:blipFill>
        <p:spPr>
          <a:xfrm>
            <a:off x="20" y="10"/>
            <a:ext cx="12191980" cy="6857990"/>
          </a:xfrm>
          <a:prstGeom prst="rect">
            <a:avLst/>
          </a:prstGeom>
        </p:spPr>
      </p:pic>
      <p:sp>
        <p:nvSpPr>
          <p:cNvPr id="2" name="TextBox 1">
            <a:extLst>
              <a:ext uri="{FF2B5EF4-FFF2-40B4-BE49-F238E27FC236}">
                <a16:creationId xmlns:a16="http://schemas.microsoft.com/office/drawing/2014/main" id="{B0F23A39-2706-2B41-B2A8-61788D444A35}"/>
              </a:ext>
            </a:extLst>
          </p:cNvPr>
          <p:cNvSpPr txBox="1"/>
          <p:nvPr/>
        </p:nvSpPr>
        <p:spPr>
          <a:xfrm>
            <a:off x="838200" y="1122362"/>
            <a:ext cx="105156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a:solidFill>
                  <a:srgbClr val="FFFFFF"/>
                </a:solidFill>
                <a:latin typeface="+mj-lt"/>
                <a:ea typeface="+mj-ea"/>
                <a:cs typeface="+mj-cs"/>
              </a:rPr>
              <a:t>Kendrew Quad, St John’s</a:t>
            </a:r>
          </a:p>
        </p:txBody>
      </p:sp>
    </p:spTree>
    <p:extLst>
      <p:ext uri="{BB962C8B-B14F-4D97-AF65-F5344CB8AC3E}">
        <p14:creationId xmlns:p14="http://schemas.microsoft.com/office/powerpoint/2010/main" val="160884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age of a book with drawings&#10;&#10;Description automatically generated">
            <a:extLst>
              <a:ext uri="{FF2B5EF4-FFF2-40B4-BE49-F238E27FC236}">
                <a16:creationId xmlns:a16="http://schemas.microsoft.com/office/drawing/2014/main" id="{BEF47C5C-4FCC-9C40-97FF-31513D0A23D0}"/>
              </a:ext>
            </a:extLst>
          </p:cNvPr>
          <p:cNvPicPr>
            <a:picLocks noChangeAspect="1"/>
          </p:cNvPicPr>
          <p:nvPr/>
        </p:nvPicPr>
        <p:blipFill rotWithShape="1">
          <a:blip r:embed="rId3"/>
          <a:srcRect t="22170" r="3019" b="31795"/>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B05006-9E55-BB42-89B2-535022F1C2D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i="1">
                <a:solidFill>
                  <a:schemeClr val="bg1"/>
                </a:solidFill>
              </a:rPr>
              <a:t>Liber vitae</a:t>
            </a:r>
            <a:r>
              <a:rPr lang="en-US" sz="4800" b="1">
                <a:solidFill>
                  <a:schemeClr val="bg1"/>
                </a:solidFill>
              </a:rPr>
              <a:t>, New Minster, c. 1031</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86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red dots&#10;&#10;Description automatically generated">
            <a:extLst>
              <a:ext uri="{FF2B5EF4-FFF2-40B4-BE49-F238E27FC236}">
                <a16:creationId xmlns:a16="http://schemas.microsoft.com/office/drawing/2014/main" id="{9BF07045-F155-2647-8602-494E75EE93CD}"/>
              </a:ext>
            </a:extLst>
          </p:cNvPr>
          <p:cNvPicPr>
            <a:picLocks noChangeAspect="1"/>
          </p:cNvPicPr>
          <p:nvPr/>
        </p:nvPicPr>
        <p:blipFill>
          <a:blip r:embed="rId3"/>
          <a:stretch>
            <a:fillRect/>
          </a:stretch>
        </p:blipFill>
        <p:spPr>
          <a:xfrm>
            <a:off x="2703149" y="0"/>
            <a:ext cx="6785702" cy="6858000"/>
          </a:xfrm>
          <a:prstGeom prst="rect">
            <a:avLst/>
          </a:prstGeom>
        </p:spPr>
      </p:pic>
      <p:sp>
        <p:nvSpPr>
          <p:cNvPr id="4" name="TextBox 3">
            <a:extLst>
              <a:ext uri="{FF2B5EF4-FFF2-40B4-BE49-F238E27FC236}">
                <a16:creationId xmlns:a16="http://schemas.microsoft.com/office/drawing/2014/main" id="{9C412F6D-4D3E-3949-838C-81B95AFE5283}"/>
              </a:ext>
            </a:extLst>
          </p:cNvPr>
          <p:cNvSpPr txBox="1"/>
          <p:nvPr/>
        </p:nvSpPr>
        <p:spPr>
          <a:xfrm>
            <a:off x="9820405" y="4070959"/>
            <a:ext cx="2167003" cy="1200329"/>
          </a:xfrm>
          <a:prstGeom prst="rect">
            <a:avLst/>
          </a:prstGeom>
          <a:noFill/>
        </p:spPr>
        <p:txBody>
          <a:bodyPr wrap="square" rtlCol="0">
            <a:spAutoFit/>
          </a:bodyPr>
          <a:lstStyle/>
          <a:p>
            <a:r>
              <a:rPr lang="en-GB"/>
              <a:t>From Susan Oosthuizen, </a:t>
            </a:r>
            <a:r>
              <a:rPr lang="en-GB" i="1"/>
              <a:t>The Emergence of the English</a:t>
            </a:r>
            <a:r>
              <a:rPr lang="en-GB"/>
              <a:t> (2019)</a:t>
            </a:r>
            <a:endParaRPr lang="en-GB" dirty="0"/>
          </a:p>
        </p:txBody>
      </p:sp>
    </p:spTree>
    <p:extLst>
      <p:ext uri="{BB962C8B-B14F-4D97-AF65-F5344CB8AC3E}">
        <p14:creationId xmlns:p14="http://schemas.microsoft.com/office/powerpoint/2010/main" val="717354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england with black dots&#10;&#10;Description automatically generated">
            <a:extLst>
              <a:ext uri="{FF2B5EF4-FFF2-40B4-BE49-F238E27FC236}">
                <a16:creationId xmlns:a16="http://schemas.microsoft.com/office/drawing/2014/main" id="{030D755F-1292-0942-AAAC-8F47340209F1}"/>
              </a:ext>
            </a:extLst>
          </p:cNvPr>
          <p:cNvPicPr>
            <a:picLocks noChangeAspect="1"/>
          </p:cNvPicPr>
          <p:nvPr/>
        </p:nvPicPr>
        <p:blipFill>
          <a:blip r:embed="rId3"/>
          <a:stretch>
            <a:fillRect/>
          </a:stretch>
        </p:blipFill>
        <p:spPr>
          <a:xfrm>
            <a:off x="3103494" y="0"/>
            <a:ext cx="5985011" cy="6858000"/>
          </a:xfrm>
          <a:prstGeom prst="rect">
            <a:avLst/>
          </a:prstGeom>
        </p:spPr>
      </p:pic>
      <p:sp>
        <p:nvSpPr>
          <p:cNvPr id="4" name="TextBox 3">
            <a:extLst>
              <a:ext uri="{FF2B5EF4-FFF2-40B4-BE49-F238E27FC236}">
                <a16:creationId xmlns:a16="http://schemas.microsoft.com/office/drawing/2014/main" id="{BCF8BAF6-7986-6C4C-A696-0E10EAA555C9}"/>
              </a:ext>
            </a:extLst>
          </p:cNvPr>
          <p:cNvSpPr txBox="1"/>
          <p:nvPr/>
        </p:nvSpPr>
        <p:spPr>
          <a:xfrm>
            <a:off x="9407047" y="4734838"/>
            <a:ext cx="2467627" cy="1477328"/>
          </a:xfrm>
          <a:prstGeom prst="rect">
            <a:avLst/>
          </a:prstGeom>
          <a:noFill/>
        </p:spPr>
        <p:txBody>
          <a:bodyPr wrap="square" rtlCol="0">
            <a:spAutoFit/>
          </a:bodyPr>
          <a:lstStyle/>
          <a:p>
            <a:r>
              <a:rPr lang="en-GB" dirty="0"/>
              <a:t>From A. H. Smith, 1956, in </a:t>
            </a:r>
            <a:r>
              <a:rPr lang="en-GB" i="1" dirty="0"/>
              <a:t>Interdisciplinary Approaches to the Scandinavian Heritage of North-West England</a:t>
            </a:r>
            <a:r>
              <a:rPr lang="en-GB" dirty="0"/>
              <a:t>. </a:t>
            </a:r>
          </a:p>
        </p:txBody>
      </p:sp>
    </p:spTree>
    <p:extLst>
      <p:ext uri="{BB962C8B-B14F-4D97-AF65-F5344CB8AC3E}">
        <p14:creationId xmlns:p14="http://schemas.microsoft.com/office/powerpoint/2010/main" val="1541204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1679</Words>
  <Application>Microsoft Macintosh PowerPoint</Application>
  <PresentationFormat>Widescreen</PresentationFormat>
  <Paragraphs>203</Paragraphs>
  <Slides>23</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Prelims 2 650-1350</vt:lpstr>
      <vt:lpstr>The Domesday Stone, Lindisfarne Priory</vt:lpstr>
      <vt:lpstr>Battle of Stamford Bridge, Cambridge University Library Ee.3.59, 32v</vt:lpstr>
      <vt:lpstr>Martyrdom of King Edmund, Morgan Library MS M 736, 14r</vt:lpstr>
      <vt:lpstr>PowerPoint Presentation</vt:lpstr>
      <vt:lpstr>PowerPoint Presentation</vt:lpstr>
      <vt:lpstr>Liber vitae, New Minster, c. 1031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Prelims 2 800-1350</dc:title>
  <dc:creator>Sian Gronlie</dc:creator>
  <cp:lastModifiedBy>Sian Gronlie</cp:lastModifiedBy>
  <cp:revision>2</cp:revision>
  <dcterms:created xsi:type="dcterms:W3CDTF">2024-10-15T08:41:26Z</dcterms:created>
  <dcterms:modified xsi:type="dcterms:W3CDTF">2024-10-17T08:10:41Z</dcterms:modified>
</cp:coreProperties>
</file>